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82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rgbClr val="99754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20124D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F6D1A2"/>
                </a:solidFill>
                <a:latin typeface="Calibri"/>
                <a:cs typeface="Calibri"/>
              </a:defRPr>
            </a:lvl1pPr>
          </a:lstStyle>
          <a:p>
            <a:pPr marL="6540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40" dirty="0"/>
              <a:t>‹#›</a:t>
            </a:fld>
            <a:endParaRPr spc="14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57399" y="548699"/>
            <a:ext cx="8029575" cy="4046220"/>
          </a:xfrm>
          <a:custGeom>
            <a:avLst/>
            <a:gdLst/>
            <a:ahLst/>
            <a:cxnLst/>
            <a:rect l="l" t="t" r="r" b="b"/>
            <a:pathLst>
              <a:path w="8029575" h="4046220">
                <a:moveTo>
                  <a:pt x="8029199" y="4046099"/>
                </a:moveTo>
                <a:lnTo>
                  <a:pt x="0" y="4046099"/>
                </a:lnTo>
                <a:lnTo>
                  <a:pt x="0" y="0"/>
                </a:lnTo>
                <a:lnTo>
                  <a:pt x="8029199" y="0"/>
                </a:lnTo>
                <a:lnTo>
                  <a:pt x="8029199" y="4046099"/>
                </a:lnTo>
                <a:close/>
              </a:path>
            </a:pathLst>
          </a:custGeom>
          <a:solidFill>
            <a:srgbClr val="F4F6F0">
              <a:alpha val="87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499" y="637539"/>
            <a:ext cx="7850999" cy="38684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99754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0124D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F6D1A2"/>
                </a:solidFill>
                <a:latin typeface="Calibri"/>
                <a:cs typeface="Calibri"/>
              </a:defRPr>
            </a:lvl1pPr>
          </a:lstStyle>
          <a:p>
            <a:pPr marL="6540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40" dirty="0"/>
              <a:t>‹#›</a:t>
            </a:fld>
            <a:endParaRPr spc="14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99754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F6D1A2"/>
                </a:solidFill>
                <a:latin typeface="Calibri"/>
                <a:cs typeface="Calibri"/>
              </a:defRPr>
            </a:lvl1pPr>
          </a:lstStyle>
          <a:p>
            <a:pPr marL="6540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40" dirty="0"/>
              <a:t>‹#›</a:t>
            </a:fld>
            <a:endParaRPr spc="14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57399" y="548699"/>
            <a:ext cx="8029575" cy="4046220"/>
          </a:xfrm>
          <a:custGeom>
            <a:avLst/>
            <a:gdLst/>
            <a:ahLst/>
            <a:cxnLst/>
            <a:rect l="l" t="t" r="r" b="b"/>
            <a:pathLst>
              <a:path w="8029575" h="4046220">
                <a:moveTo>
                  <a:pt x="8029199" y="4046099"/>
                </a:moveTo>
                <a:lnTo>
                  <a:pt x="0" y="4046099"/>
                </a:lnTo>
                <a:lnTo>
                  <a:pt x="0" y="0"/>
                </a:lnTo>
                <a:lnTo>
                  <a:pt x="8029199" y="0"/>
                </a:lnTo>
                <a:lnTo>
                  <a:pt x="8029199" y="4046099"/>
                </a:lnTo>
                <a:close/>
              </a:path>
            </a:pathLst>
          </a:custGeom>
          <a:solidFill>
            <a:srgbClr val="F4F6F0">
              <a:alpha val="87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499" y="637539"/>
            <a:ext cx="7850999" cy="38684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99754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F6D1A2"/>
                </a:solidFill>
                <a:latin typeface="Calibri"/>
                <a:cs typeface="Calibri"/>
              </a:defRPr>
            </a:lvl1pPr>
          </a:lstStyle>
          <a:p>
            <a:pPr marL="6540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40" dirty="0"/>
              <a:t>‹#›</a:t>
            </a:fld>
            <a:endParaRPr spc="14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F6D1A2"/>
                </a:solidFill>
                <a:latin typeface="Calibri"/>
                <a:cs typeface="Calibri"/>
              </a:defRPr>
            </a:lvl1pPr>
          </a:lstStyle>
          <a:p>
            <a:pPr marL="6540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40" dirty="0"/>
              <a:t>‹#›</a:t>
            </a:fld>
            <a:endParaRPr spc="14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5887" y="783637"/>
            <a:ext cx="6612224" cy="375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rgbClr val="99754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92238" y="1953918"/>
            <a:ext cx="5359523" cy="1311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20124D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451457" y="4755116"/>
            <a:ext cx="254000" cy="226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F6D1A2"/>
                </a:solidFill>
                <a:latin typeface="Calibri"/>
                <a:cs typeface="Calibri"/>
              </a:defRPr>
            </a:lvl1pPr>
          </a:lstStyle>
          <a:p>
            <a:pPr marL="6540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40" dirty="0"/>
              <a:t>‹#›</a:t>
            </a:fld>
            <a:endParaRPr spc="14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hos-H/ClearVisio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jp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4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40.jp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png"/><Relationship Id="rId7" Type="http://schemas.openxmlformats.org/officeDocument/2006/relationships/image" Target="../media/image50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jpg"/><Relationship Id="rId4" Type="http://schemas.openxmlformats.org/officeDocument/2006/relationships/image" Target="../media/image47.png"/><Relationship Id="rId9" Type="http://schemas.openxmlformats.org/officeDocument/2006/relationships/image" Target="../media/image5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hyperlink" Target="https://www.slidescarnival.com/extra-free-resources-icons-and-maps/?utm_source=template" TargetMode="External"/><Relationship Id="rId4" Type="http://schemas.openxmlformats.org/officeDocument/2006/relationships/hyperlink" Target="https://ourworldindata.org/grapher/annual-change-forest-area?time=2015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05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57399" y="548699"/>
            <a:ext cx="8029575" cy="3166051"/>
            <a:chOff x="557399" y="548699"/>
            <a:chExt cx="8029575" cy="4046220"/>
          </a:xfrm>
        </p:grpSpPr>
        <p:sp>
          <p:nvSpPr>
            <p:cNvPr id="4" name="object 4"/>
            <p:cNvSpPr/>
            <p:nvPr/>
          </p:nvSpPr>
          <p:spPr>
            <a:xfrm>
              <a:off x="557399" y="548699"/>
              <a:ext cx="8029575" cy="4046220"/>
            </a:xfrm>
            <a:custGeom>
              <a:avLst/>
              <a:gdLst/>
              <a:ahLst/>
              <a:cxnLst/>
              <a:rect l="l" t="t" r="r" b="b"/>
              <a:pathLst>
                <a:path w="8029575" h="4046220">
                  <a:moveTo>
                    <a:pt x="8029199" y="4046099"/>
                  </a:moveTo>
                  <a:lnTo>
                    <a:pt x="0" y="4046099"/>
                  </a:lnTo>
                  <a:lnTo>
                    <a:pt x="0" y="0"/>
                  </a:lnTo>
                  <a:lnTo>
                    <a:pt x="8029199" y="0"/>
                  </a:lnTo>
                  <a:lnTo>
                    <a:pt x="8029199" y="4046099"/>
                  </a:lnTo>
                  <a:close/>
                </a:path>
              </a:pathLst>
            </a:custGeom>
            <a:solidFill>
              <a:srgbClr val="F4F6F0">
                <a:alpha val="87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499" y="637539"/>
              <a:ext cx="7850999" cy="386842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1825" y="1091672"/>
            <a:ext cx="60604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37761C"/>
                </a:solidFill>
                <a:latin typeface="Courier New"/>
                <a:cs typeface="Courier New"/>
              </a:rPr>
              <a:t>Green</a:t>
            </a:r>
            <a:r>
              <a:rPr sz="4400" spc="-20" dirty="0">
                <a:solidFill>
                  <a:srgbClr val="37761C"/>
                </a:solidFill>
                <a:latin typeface="Courier New"/>
                <a:cs typeface="Courier New"/>
              </a:rPr>
              <a:t> </a:t>
            </a:r>
            <a:r>
              <a:rPr sz="4400" dirty="0">
                <a:solidFill>
                  <a:srgbClr val="37761C"/>
                </a:solidFill>
                <a:latin typeface="Courier New"/>
                <a:cs typeface="Courier New"/>
              </a:rPr>
              <a:t>AI</a:t>
            </a:r>
            <a:r>
              <a:rPr sz="4400" spc="-15" dirty="0">
                <a:solidFill>
                  <a:srgbClr val="37761C"/>
                </a:solidFill>
                <a:latin typeface="Courier New"/>
                <a:cs typeface="Courier New"/>
              </a:rPr>
              <a:t> </a:t>
            </a:r>
            <a:r>
              <a:rPr sz="4400" spc="-10" dirty="0">
                <a:solidFill>
                  <a:srgbClr val="37761C"/>
                </a:solidFill>
                <a:latin typeface="Courier New"/>
                <a:cs typeface="Courier New"/>
              </a:rPr>
              <a:t>Challenge</a:t>
            </a:r>
            <a:endParaRPr sz="4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29508" y="4755116"/>
            <a:ext cx="85090" cy="2266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300" spc="-150" dirty="0">
                <a:solidFill>
                  <a:srgbClr val="F6D1A2"/>
                </a:solidFill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dirty="0"/>
              <a:t>proposed</a:t>
            </a:r>
            <a:r>
              <a:rPr spc="-30" dirty="0"/>
              <a:t> </a:t>
            </a:r>
            <a:r>
              <a:rPr dirty="0"/>
              <a:t>solution</a:t>
            </a:r>
            <a:r>
              <a:rPr spc="-30" dirty="0"/>
              <a:t> </a:t>
            </a:r>
            <a:r>
              <a:rPr dirty="0"/>
              <a:t>by</a:t>
            </a:r>
            <a:r>
              <a:rPr spc="-30" dirty="0"/>
              <a:t> </a:t>
            </a:r>
            <a:r>
              <a:rPr spc="-20" dirty="0"/>
              <a:t>Team</a:t>
            </a:r>
          </a:p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sz="4200" dirty="0">
                <a:solidFill>
                  <a:srgbClr val="F1C131"/>
                </a:solidFill>
              </a:rPr>
              <a:t>“Clear</a:t>
            </a:r>
            <a:r>
              <a:rPr sz="4200" spc="-185" dirty="0">
                <a:solidFill>
                  <a:srgbClr val="F1C131"/>
                </a:solidFill>
              </a:rPr>
              <a:t> </a:t>
            </a:r>
            <a:r>
              <a:rPr sz="4200" spc="-10" dirty="0">
                <a:solidFill>
                  <a:srgbClr val="F1C131"/>
                </a:solidFill>
              </a:rPr>
              <a:t>Vision”</a:t>
            </a:r>
            <a:endParaRPr sz="4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B01F42-7BE7-BD30-A149-C6325403D0A5}"/>
              </a:ext>
            </a:extLst>
          </p:cNvPr>
          <p:cNvSpPr txBox="1"/>
          <p:nvPr/>
        </p:nvSpPr>
        <p:spPr>
          <a:xfrm>
            <a:off x="1828800" y="4324350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Our Works : </a:t>
            </a:r>
            <a:r>
              <a:rPr lang="en-IN" dirty="0">
                <a:hlinkClick r:id="rId4"/>
              </a:rPr>
              <a:t>https://github.com/Mahos-H/ClearVision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7202" y="549484"/>
            <a:ext cx="4870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5" dirty="0"/>
              <a:t>FlowChart</a:t>
            </a:r>
            <a:r>
              <a:rPr sz="2400" spc="145" dirty="0"/>
              <a:t> </a:t>
            </a:r>
            <a:r>
              <a:rPr sz="2400" spc="215" dirty="0"/>
              <a:t>of</a:t>
            </a:r>
            <a:r>
              <a:rPr sz="2400" spc="150" dirty="0"/>
              <a:t> </a:t>
            </a:r>
            <a:r>
              <a:rPr sz="2400" spc="290" dirty="0"/>
              <a:t>Data-</a:t>
            </a:r>
            <a:r>
              <a:rPr sz="2400" spc="240" dirty="0"/>
              <a:t>Exploration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1869037" y="1192200"/>
            <a:ext cx="5776595" cy="2244090"/>
            <a:chOff x="1869037" y="1192200"/>
            <a:chExt cx="5776595" cy="2244090"/>
          </a:xfrm>
        </p:grpSpPr>
        <p:sp>
          <p:nvSpPr>
            <p:cNvPr id="4" name="object 4"/>
            <p:cNvSpPr/>
            <p:nvPr/>
          </p:nvSpPr>
          <p:spPr>
            <a:xfrm>
              <a:off x="1883324" y="1750399"/>
              <a:ext cx="5748020" cy="1671955"/>
            </a:xfrm>
            <a:custGeom>
              <a:avLst/>
              <a:gdLst/>
              <a:ahLst/>
              <a:cxnLst/>
              <a:rect l="l" t="t" r="r" b="b"/>
              <a:pathLst>
                <a:path w="5748020" h="1671954">
                  <a:moveTo>
                    <a:pt x="2832274" y="24"/>
                  </a:moveTo>
                  <a:lnTo>
                    <a:pt x="2832274" y="319113"/>
                  </a:lnTo>
                  <a:lnTo>
                    <a:pt x="4849174" y="319113"/>
                  </a:lnTo>
                  <a:lnTo>
                    <a:pt x="4849174" y="638124"/>
                  </a:lnTo>
                </a:path>
                <a:path w="5748020" h="1671954">
                  <a:moveTo>
                    <a:pt x="886149" y="619199"/>
                  </a:moveTo>
                  <a:lnTo>
                    <a:pt x="886149" y="309612"/>
                  </a:lnTo>
                  <a:lnTo>
                    <a:pt x="2832249" y="309612"/>
                  </a:lnTo>
                  <a:lnTo>
                    <a:pt x="2832249" y="0"/>
                  </a:lnTo>
                </a:path>
                <a:path w="5748020" h="1671954">
                  <a:moveTo>
                    <a:pt x="886149" y="1113299"/>
                  </a:moveTo>
                  <a:lnTo>
                    <a:pt x="886149" y="1392299"/>
                  </a:lnTo>
                  <a:lnTo>
                    <a:pt x="1836849" y="1392299"/>
                  </a:lnTo>
                  <a:lnTo>
                    <a:pt x="1836849" y="1671299"/>
                  </a:lnTo>
                </a:path>
                <a:path w="5748020" h="1671954">
                  <a:moveTo>
                    <a:pt x="0" y="1671299"/>
                  </a:moveTo>
                  <a:lnTo>
                    <a:pt x="0" y="1392299"/>
                  </a:lnTo>
                  <a:lnTo>
                    <a:pt x="886199" y="1392299"/>
                  </a:lnTo>
                  <a:lnTo>
                    <a:pt x="886199" y="1113299"/>
                  </a:lnTo>
                </a:path>
                <a:path w="5748020" h="1671954">
                  <a:moveTo>
                    <a:pt x="4849224" y="1132299"/>
                  </a:moveTo>
                  <a:lnTo>
                    <a:pt x="4849224" y="1401801"/>
                  </a:lnTo>
                  <a:lnTo>
                    <a:pt x="5748024" y="1401801"/>
                  </a:lnTo>
                  <a:lnTo>
                    <a:pt x="5748024" y="1671399"/>
                  </a:lnTo>
                </a:path>
                <a:path w="5748020" h="1671954">
                  <a:moveTo>
                    <a:pt x="3680324" y="1671299"/>
                  </a:moveTo>
                  <a:lnTo>
                    <a:pt x="3680324" y="1401798"/>
                  </a:lnTo>
                  <a:lnTo>
                    <a:pt x="4849124" y="1401798"/>
                  </a:lnTo>
                  <a:lnTo>
                    <a:pt x="4849124" y="11321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76149" y="1201725"/>
              <a:ext cx="2479040" cy="549275"/>
            </a:xfrm>
            <a:custGeom>
              <a:avLst/>
              <a:gdLst/>
              <a:ahLst/>
              <a:cxnLst/>
              <a:rect l="l" t="t" r="r" b="b"/>
              <a:pathLst>
                <a:path w="2479040" h="549275">
                  <a:moveTo>
                    <a:pt x="0" y="0"/>
                  </a:moveTo>
                  <a:lnTo>
                    <a:pt x="2478899" y="0"/>
                  </a:lnTo>
                  <a:lnTo>
                    <a:pt x="2478899" y="548699"/>
                  </a:lnTo>
                  <a:lnTo>
                    <a:pt x="0" y="5486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257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09143" y="1197564"/>
            <a:ext cx="2014855" cy="54165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252729" marR="5080" indent="-240665">
              <a:lnSpc>
                <a:spcPts val="2030"/>
              </a:lnSpc>
              <a:spcBef>
                <a:spcPts val="175"/>
              </a:spcBef>
            </a:pPr>
            <a:r>
              <a:rPr sz="1700" b="1" dirty="0">
                <a:solidFill>
                  <a:srgbClr val="334147"/>
                </a:solidFill>
                <a:latin typeface="Palatino Linotype"/>
                <a:cs typeface="Palatino Linotype"/>
              </a:rPr>
              <a:t>Extracting</a:t>
            </a:r>
            <a:r>
              <a:rPr sz="1700" b="1" spc="260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700" b="1" spc="-25" dirty="0">
                <a:solidFill>
                  <a:srgbClr val="334147"/>
                </a:solidFill>
                <a:latin typeface="Palatino Linotype"/>
                <a:cs typeface="Palatino Linotype"/>
              </a:rPr>
              <a:t>Metadata </a:t>
            </a:r>
            <a:r>
              <a:rPr sz="1700" b="1" dirty="0">
                <a:solidFill>
                  <a:srgbClr val="334147"/>
                </a:solidFill>
                <a:latin typeface="Palatino Linotype"/>
                <a:cs typeface="Palatino Linotype"/>
              </a:rPr>
              <a:t>from</a:t>
            </a:r>
            <a:r>
              <a:rPr sz="1700" b="1" spc="-50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7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.TIFF</a:t>
            </a:r>
            <a:r>
              <a:rPr sz="1700" b="1" spc="-4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700" b="1" spc="-20" dirty="0">
                <a:solidFill>
                  <a:srgbClr val="334147"/>
                </a:solidFill>
                <a:latin typeface="Palatino Linotype"/>
                <a:cs typeface="Palatino Linotype"/>
              </a:rPr>
              <a:t>ﬁles</a:t>
            </a:r>
            <a:endParaRPr sz="17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13625" y="2369599"/>
            <a:ext cx="2112010" cy="494665"/>
          </a:xfrm>
          <a:custGeom>
            <a:avLst/>
            <a:gdLst/>
            <a:ahLst/>
            <a:cxnLst/>
            <a:rect l="l" t="t" r="r" b="b"/>
            <a:pathLst>
              <a:path w="2112010" h="494664">
                <a:moveTo>
                  <a:pt x="0" y="0"/>
                </a:moveTo>
                <a:lnTo>
                  <a:pt x="2111699" y="0"/>
                </a:lnTo>
                <a:lnTo>
                  <a:pt x="2111699" y="494099"/>
                </a:lnTo>
                <a:lnTo>
                  <a:pt x="0" y="4940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4988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85209" y="2348171"/>
            <a:ext cx="156972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449580" marR="5080" indent="-437515">
              <a:lnSpc>
                <a:spcPct val="101600"/>
              </a:lnSpc>
              <a:spcBef>
                <a:spcPts val="70"/>
              </a:spcBef>
            </a:pPr>
            <a:r>
              <a:rPr sz="16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Match</a:t>
            </a:r>
            <a:r>
              <a:rPr sz="1600" b="1" spc="-6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600" b="1" dirty="0">
                <a:solidFill>
                  <a:srgbClr val="334147"/>
                </a:solidFill>
                <a:latin typeface="Palatino Linotype"/>
                <a:cs typeface="Palatino Linotype"/>
              </a:rPr>
              <a:t>the</a:t>
            </a:r>
            <a:r>
              <a:rPr sz="1600" b="1" spc="-60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600" b="1" spc="-20" dirty="0">
                <a:solidFill>
                  <a:srgbClr val="334147"/>
                </a:solidFill>
                <a:latin typeface="Palatino Linotype"/>
                <a:cs typeface="Palatino Linotype"/>
              </a:rPr>
              <a:t>Drone </a:t>
            </a:r>
            <a:r>
              <a:rPr sz="16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Images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93099" y="2388599"/>
            <a:ext cx="2479040" cy="494665"/>
          </a:xfrm>
          <a:custGeom>
            <a:avLst/>
            <a:gdLst/>
            <a:ahLst/>
            <a:cxnLst/>
            <a:rect l="l" t="t" r="r" b="b"/>
            <a:pathLst>
              <a:path w="2479040" h="494664">
                <a:moveTo>
                  <a:pt x="0" y="0"/>
                </a:moveTo>
                <a:lnTo>
                  <a:pt x="2478899" y="0"/>
                </a:lnTo>
                <a:lnTo>
                  <a:pt x="2478899" y="494099"/>
                </a:lnTo>
                <a:lnTo>
                  <a:pt x="0" y="4940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4988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11917" y="2367171"/>
            <a:ext cx="2042795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spc="-60" dirty="0">
                <a:solidFill>
                  <a:srgbClr val="334147"/>
                </a:solidFill>
                <a:latin typeface="Palatino Linotype"/>
                <a:cs typeface="Palatino Linotype"/>
              </a:rPr>
              <a:t>Noise</a:t>
            </a:r>
            <a:r>
              <a:rPr sz="1600" b="1" spc="-2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6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Reduction</a:t>
            </a:r>
            <a:r>
              <a:rPr sz="1600" b="1" spc="-20" dirty="0">
                <a:solidFill>
                  <a:srgbClr val="334147"/>
                </a:solidFill>
                <a:latin typeface="Palatino Linotype"/>
                <a:cs typeface="Palatino Linotype"/>
              </a:rPr>
              <a:t> from</a:t>
            </a:r>
            <a:endParaRPr sz="16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600" b="1" dirty="0">
                <a:solidFill>
                  <a:srgbClr val="334147"/>
                </a:solidFill>
                <a:latin typeface="Palatino Linotype"/>
                <a:cs typeface="Palatino Linotype"/>
              </a:rPr>
              <a:t>.TIFF</a:t>
            </a:r>
            <a:r>
              <a:rPr sz="1600" b="1" spc="-80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6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Images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62150" y="3421700"/>
            <a:ext cx="1538605" cy="494665"/>
          </a:xfrm>
          <a:custGeom>
            <a:avLst/>
            <a:gdLst/>
            <a:ahLst/>
            <a:cxnLst/>
            <a:rect l="l" t="t" r="r" b="b"/>
            <a:pathLst>
              <a:path w="1538604" h="494664">
                <a:moveTo>
                  <a:pt x="0" y="0"/>
                </a:moveTo>
                <a:lnTo>
                  <a:pt x="1538099" y="0"/>
                </a:lnTo>
                <a:lnTo>
                  <a:pt x="1538099" y="494099"/>
                </a:lnTo>
                <a:lnTo>
                  <a:pt x="0" y="4940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6EA7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88898" y="3419830"/>
            <a:ext cx="12858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685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latin typeface="Palatino Linotype"/>
                <a:cs typeface="Palatino Linotype"/>
              </a:rPr>
              <a:t>Exploring </a:t>
            </a:r>
            <a:r>
              <a:rPr sz="1500" b="1" dirty="0">
                <a:latin typeface="Palatino Linotype"/>
                <a:cs typeface="Palatino Linotype"/>
              </a:rPr>
              <a:t>more</a:t>
            </a:r>
            <a:r>
              <a:rPr sz="1500" b="1" spc="60" dirty="0">
                <a:latin typeface="Palatino Linotype"/>
                <a:cs typeface="Palatino Linotype"/>
              </a:rPr>
              <a:t> </a:t>
            </a:r>
            <a:r>
              <a:rPr sz="1500" b="1" spc="-10" dirty="0">
                <a:latin typeface="Palatino Linotype"/>
                <a:cs typeface="Palatino Linotype"/>
              </a:rPr>
              <a:t>methods</a:t>
            </a:r>
            <a:endParaRPr sz="150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21399" y="3421700"/>
            <a:ext cx="1684655" cy="494665"/>
          </a:xfrm>
          <a:custGeom>
            <a:avLst/>
            <a:gdLst/>
            <a:ahLst/>
            <a:cxnLst/>
            <a:rect l="l" t="t" r="r" b="b"/>
            <a:pathLst>
              <a:path w="1684654" h="494664">
                <a:moveTo>
                  <a:pt x="0" y="0"/>
                </a:moveTo>
                <a:lnTo>
                  <a:pt x="1684499" y="0"/>
                </a:lnTo>
                <a:lnTo>
                  <a:pt x="1684499" y="494099"/>
                </a:lnTo>
                <a:lnTo>
                  <a:pt x="0" y="4940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6EA7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875723" y="3419830"/>
            <a:ext cx="13773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208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Isolating</a:t>
            </a:r>
            <a:r>
              <a:rPr sz="1500" b="1" spc="-3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500" b="1" spc="-25" dirty="0">
                <a:solidFill>
                  <a:srgbClr val="334147"/>
                </a:solidFill>
                <a:latin typeface="Palatino Linotype"/>
                <a:cs typeface="Palatino Linotype"/>
              </a:rPr>
              <a:t>the </a:t>
            </a:r>
            <a:r>
              <a:rPr sz="1500" b="1" dirty="0">
                <a:solidFill>
                  <a:srgbClr val="334147"/>
                </a:solidFill>
                <a:latin typeface="Palatino Linotype"/>
                <a:cs typeface="Palatino Linotype"/>
              </a:rPr>
              <a:t>Area</a:t>
            </a:r>
            <a:r>
              <a:rPr sz="1500" b="1" spc="-60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500" b="1" spc="-30" dirty="0">
                <a:solidFill>
                  <a:srgbClr val="334147"/>
                </a:solidFill>
                <a:latin typeface="Palatino Linotype"/>
                <a:cs typeface="Palatino Linotype"/>
              </a:rPr>
              <a:t>of</a:t>
            </a:r>
            <a:r>
              <a:rPr sz="1500" b="1" spc="-60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5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Interest</a:t>
            </a:r>
            <a:endParaRPr sz="1500">
              <a:latin typeface="Palatino Linotype"/>
              <a:cs typeface="Palatino Linotyp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77899" y="3421700"/>
            <a:ext cx="1684655" cy="494665"/>
          </a:xfrm>
          <a:custGeom>
            <a:avLst/>
            <a:gdLst/>
            <a:ahLst/>
            <a:cxnLst/>
            <a:rect l="l" t="t" r="r" b="b"/>
            <a:pathLst>
              <a:path w="1684654" h="494664">
                <a:moveTo>
                  <a:pt x="0" y="0"/>
                </a:moveTo>
                <a:lnTo>
                  <a:pt x="1684499" y="0"/>
                </a:lnTo>
                <a:lnTo>
                  <a:pt x="1684499" y="494099"/>
                </a:lnTo>
                <a:lnTo>
                  <a:pt x="0" y="4940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6EA7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145951" y="3419830"/>
            <a:ext cx="1149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 marR="5080" indent="-4445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334147"/>
                </a:solidFill>
                <a:latin typeface="Palatino Linotype"/>
                <a:cs typeface="Palatino Linotype"/>
              </a:rPr>
              <a:t>Further</a:t>
            </a:r>
            <a:r>
              <a:rPr sz="1500" b="1" spc="12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500" b="1" spc="-20" dirty="0">
                <a:solidFill>
                  <a:srgbClr val="334147"/>
                </a:solidFill>
                <a:latin typeface="Palatino Linotype"/>
                <a:cs typeface="Palatino Linotype"/>
              </a:rPr>
              <a:t>Data </a:t>
            </a:r>
            <a:r>
              <a:rPr sz="15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Exploration</a:t>
            </a:r>
            <a:endParaRPr sz="1500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1075" y="3421700"/>
            <a:ext cx="1684655" cy="494665"/>
          </a:xfrm>
          <a:custGeom>
            <a:avLst/>
            <a:gdLst/>
            <a:ahLst/>
            <a:cxnLst/>
            <a:rect l="l" t="t" r="r" b="b"/>
            <a:pathLst>
              <a:path w="1684655" h="494664">
                <a:moveTo>
                  <a:pt x="0" y="0"/>
                </a:moveTo>
                <a:lnTo>
                  <a:pt x="1684499" y="0"/>
                </a:lnTo>
                <a:lnTo>
                  <a:pt x="1684499" y="494099"/>
                </a:lnTo>
                <a:lnTo>
                  <a:pt x="0" y="4940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6EA7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04637" y="3419830"/>
            <a:ext cx="13576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marR="5080" indent="-8890">
              <a:lnSpc>
                <a:spcPct val="100000"/>
              </a:lnSpc>
              <a:spcBef>
                <a:spcPts val="100"/>
              </a:spcBef>
            </a:pPr>
            <a:r>
              <a:rPr sz="1500" b="1" spc="-70" dirty="0">
                <a:solidFill>
                  <a:srgbClr val="334147"/>
                </a:solidFill>
                <a:latin typeface="Palatino Linotype"/>
                <a:cs typeface="Palatino Linotype"/>
              </a:rPr>
              <a:t>Model</a:t>
            </a:r>
            <a:r>
              <a:rPr sz="15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 Training </a:t>
            </a:r>
            <a:r>
              <a:rPr sz="1500" b="1" dirty="0">
                <a:solidFill>
                  <a:srgbClr val="334147"/>
                </a:solidFill>
                <a:latin typeface="Palatino Linotype"/>
                <a:cs typeface="Palatino Linotype"/>
              </a:rPr>
              <a:t>and</a:t>
            </a:r>
            <a:r>
              <a:rPr sz="1500" b="1" spc="-5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5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Evaluation</a:t>
            </a:r>
            <a:endParaRPr sz="1500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74877" y="4755116"/>
            <a:ext cx="194310" cy="2266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300" spc="-25" dirty="0">
                <a:solidFill>
                  <a:srgbClr val="F6D1A2"/>
                </a:solidFill>
                <a:latin typeface="Calibri"/>
                <a:cs typeface="Calibri"/>
              </a:rPr>
              <a:t>10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4950" y="129762"/>
            <a:ext cx="8781415" cy="4695190"/>
            <a:chOff x="174950" y="129762"/>
            <a:chExt cx="8781415" cy="4695190"/>
          </a:xfrm>
        </p:grpSpPr>
        <p:sp>
          <p:nvSpPr>
            <p:cNvPr id="4" name="object 4"/>
            <p:cNvSpPr/>
            <p:nvPr/>
          </p:nvSpPr>
          <p:spPr>
            <a:xfrm>
              <a:off x="557400" y="548700"/>
              <a:ext cx="8029575" cy="4046220"/>
            </a:xfrm>
            <a:custGeom>
              <a:avLst/>
              <a:gdLst/>
              <a:ahLst/>
              <a:cxnLst/>
              <a:rect l="l" t="t" r="r" b="b"/>
              <a:pathLst>
                <a:path w="8029575" h="4046220">
                  <a:moveTo>
                    <a:pt x="8029199" y="4046099"/>
                  </a:moveTo>
                  <a:lnTo>
                    <a:pt x="0" y="4046099"/>
                  </a:lnTo>
                  <a:lnTo>
                    <a:pt x="0" y="0"/>
                  </a:lnTo>
                  <a:lnTo>
                    <a:pt x="8029199" y="0"/>
                  </a:lnTo>
                  <a:lnTo>
                    <a:pt x="8029199" y="4046099"/>
                  </a:lnTo>
                  <a:close/>
                </a:path>
              </a:pathLst>
            </a:custGeom>
            <a:solidFill>
              <a:srgbClr val="F4F6F0">
                <a:alpha val="87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500" y="637539"/>
              <a:ext cx="7850999" cy="38684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4100" y="1310875"/>
              <a:ext cx="2303150" cy="19439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85049" y="1291825"/>
              <a:ext cx="2341245" cy="1982470"/>
            </a:xfrm>
            <a:custGeom>
              <a:avLst/>
              <a:gdLst/>
              <a:ahLst/>
              <a:cxnLst/>
              <a:rect l="l" t="t" r="r" b="b"/>
              <a:pathLst>
                <a:path w="2341245" h="1982470">
                  <a:moveTo>
                    <a:pt x="0" y="0"/>
                  </a:moveTo>
                  <a:lnTo>
                    <a:pt x="2341250" y="0"/>
                  </a:lnTo>
                  <a:lnTo>
                    <a:pt x="2341250" y="1982075"/>
                  </a:lnTo>
                  <a:lnTo>
                    <a:pt x="0" y="1982075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050" y="167862"/>
              <a:ext cx="2419849" cy="19439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4000" y="148812"/>
              <a:ext cx="2458085" cy="1982470"/>
            </a:xfrm>
            <a:custGeom>
              <a:avLst/>
              <a:gdLst/>
              <a:ahLst/>
              <a:cxnLst/>
              <a:rect l="l" t="t" r="r" b="b"/>
              <a:pathLst>
                <a:path w="2458085" h="1982470">
                  <a:moveTo>
                    <a:pt x="0" y="0"/>
                  </a:moveTo>
                  <a:lnTo>
                    <a:pt x="2457949" y="0"/>
                  </a:lnTo>
                  <a:lnTo>
                    <a:pt x="2457949" y="1982074"/>
                  </a:lnTo>
                  <a:lnTo>
                    <a:pt x="0" y="19820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4F6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4975" y="2827112"/>
              <a:ext cx="2303148" cy="19594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595925" y="2808062"/>
              <a:ext cx="2341245" cy="1997710"/>
            </a:xfrm>
            <a:custGeom>
              <a:avLst/>
              <a:gdLst/>
              <a:ahLst/>
              <a:cxnLst/>
              <a:rect l="l" t="t" r="r" b="b"/>
              <a:pathLst>
                <a:path w="2341245" h="1997710">
                  <a:moveTo>
                    <a:pt x="0" y="0"/>
                  </a:moveTo>
                  <a:lnTo>
                    <a:pt x="2341248" y="0"/>
                  </a:lnTo>
                  <a:lnTo>
                    <a:pt x="2341248" y="1997581"/>
                  </a:lnTo>
                  <a:lnTo>
                    <a:pt x="0" y="1997581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4F6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32899" y="1139849"/>
              <a:ext cx="871219" cy="1143000"/>
            </a:xfrm>
            <a:custGeom>
              <a:avLst/>
              <a:gdLst/>
              <a:ahLst/>
              <a:cxnLst/>
              <a:rect l="l" t="t" r="r" b="b"/>
              <a:pathLst>
                <a:path w="871220" h="1143000">
                  <a:moveTo>
                    <a:pt x="0" y="0"/>
                  </a:moveTo>
                  <a:lnTo>
                    <a:pt x="39587" y="3278"/>
                  </a:lnTo>
                  <a:lnTo>
                    <a:pt x="76783" y="12836"/>
                  </a:lnTo>
                  <a:lnTo>
                    <a:pt x="111744" y="28254"/>
                  </a:lnTo>
                  <a:lnTo>
                    <a:pt x="144632" y="49113"/>
                  </a:lnTo>
                  <a:lnTo>
                    <a:pt x="175606" y="74995"/>
                  </a:lnTo>
                  <a:lnTo>
                    <a:pt x="204825" y="105481"/>
                  </a:lnTo>
                  <a:lnTo>
                    <a:pt x="232449" y="140154"/>
                  </a:lnTo>
                  <a:lnTo>
                    <a:pt x="258637" y="178593"/>
                  </a:lnTo>
                  <a:lnTo>
                    <a:pt x="283549" y="220381"/>
                  </a:lnTo>
                  <a:lnTo>
                    <a:pt x="307344" y="265100"/>
                  </a:lnTo>
                  <a:lnTo>
                    <a:pt x="330182" y="312329"/>
                  </a:lnTo>
                  <a:lnTo>
                    <a:pt x="352223" y="361652"/>
                  </a:lnTo>
                  <a:lnTo>
                    <a:pt x="373625" y="412649"/>
                  </a:lnTo>
                  <a:lnTo>
                    <a:pt x="394549" y="464901"/>
                  </a:lnTo>
                  <a:lnTo>
                    <a:pt x="415154" y="517991"/>
                  </a:lnTo>
                  <a:lnTo>
                    <a:pt x="435599" y="571499"/>
                  </a:lnTo>
                  <a:lnTo>
                    <a:pt x="456045" y="625008"/>
                  </a:lnTo>
                  <a:lnTo>
                    <a:pt x="476650" y="678098"/>
                  </a:lnTo>
                  <a:lnTo>
                    <a:pt x="497574" y="730350"/>
                  </a:lnTo>
                  <a:lnTo>
                    <a:pt x="518976" y="781347"/>
                  </a:lnTo>
                  <a:lnTo>
                    <a:pt x="541017" y="830670"/>
                  </a:lnTo>
                  <a:lnTo>
                    <a:pt x="563855" y="877899"/>
                  </a:lnTo>
                  <a:lnTo>
                    <a:pt x="587650" y="922618"/>
                  </a:lnTo>
                  <a:lnTo>
                    <a:pt x="612562" y="964406"/>
                  </a:lnTo>
                  <a:lnTo>
                    <a:pt x="638750" y="1002845"/>
                  </a:lnTo>
                  <a:lnTo>
                    <a:pt x="666374" y="1037518"/>
                  </a:lnTo>
                  <a:lnTo>
                    <a:pt x="695593" y="1068004"/>
                  </a:lnTo>
                  <a:lnTo>
                    <a:pt x="726566" y="1093886"/>
                  </a:lnTo>
                  <a:lnTo>
                    <a:pt x="759454" y="1114745"/>
                  </a:lnTo>
                  <a:lnTo>
                    <a:pt x="794416" y="1130163"/>
                  </a:lnTo>
                  <a:lnTo>
                    <a:pt x="831611" y="1139721"/>
                  </a:lnTo>
                  <a:lnTo>
                    <a:pt x="871199" y="1142999"/>
                  </a:lnTo>
                </a:path>
              </a:pathLst>
            </a:custGeom>
            <a:ln w="3809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07250" y="2282862"/>
              <a:ext cx="807720" cy="1524000"/>
            </a:xfrm>
            <a:custGeom>
              <a:avLst/>
              <a:gdLst/>
              <a:ahLst/>
              <a:cxnLst/>
              <a:rect l="l" t="t" r="r" b="b"/>
              <a:pathLst>
                <a:path w="807720" h="1524000">
                  <a:moveTo>
                    <a:pt x="0" y="0"/>
                  </a:moveTo>
                  <a:lnTo>
                    <a:pt x="60530" y="12220"/>
                  </a:lnTo>
                  <a:lnTo>
                    <a:pt x="115055" y="47104"/>
                  </a:lnTo>
                  <a:lnTo>
                    <a:pt x="164281" y="101985"/>
                  </a:lnTo>
                  <a:lnTo>
                    <a:pt x="187127" y="136091"/>
                  </a:lnTo>
                  <a:lnTo>
                    <a:pt x="208914" y="174196"/>
                  </a:lnTo>
                  <a:lnTo>
                    <a:pt x="229729" y="215968"/>
                  </a:lnTo>
                  <a:lnTo>
                    <a:pt x="249661" y="261073"/>
                  </a:lnTo>
                  <a:lnTo>
                    <a:pt x="268798" y="309177"/>
                  </a:lnTo>
                  <a:lnTo>
                    <a:pt x="287228" y="359947"/>
                  </a:lnTo>
                  <a:lnTo>
                    <a:pt x="305040" y="413050"/>
                  </a:lnTo>
                  <a:lnTo>
                    <a:pt x="322321" y="468153"/>
                  </a:lnTo>
                  <a:lnTo>
                    <a:pt x="339160" y="524923"/>
                  </a:lnTo>
                  <a:lnTo>
                    <a:pt x="355646" y="583026"/>
                  </a:lnTo>
                  <a:lnTo>
                    <a:pt x="371866" y="642128"/>
                  </a:lnTo>
                  <a:lnTo>
                    <a:pt x="387910" y="701897"/>
                  </a:lnTo>
                  <a:lnTo>
                    <a:pt x="403864" y="761999"/>
                  </a:lnTo>
                  <a:lnTo>
                    <a:pt x="419818" y="822102"/>
                  </a:lnTo>
                  <a:lnTo>
                    <a:pt x="435860" y="881871"/>
                  </a:lnTo>
                  <a:lnTo>
                    <a:pt x="452078" y="940973"/>
                  </a:lnTo>
                  <a:lnTo>
                    <a:pt x="468560" y="999076"/>
                  </a:lnTo>
                  <a:lnTo>
                    <a:pt x="485395" y="1055846"/>
                  </a:lnTo>
                  <a:lnTo>
                    <a:pt x="502671" y="1110949"/>
                  </a:lnTo>
                  <a:lnTo>
                    <a:pt x="520477" y="1164052"/>
                  </a:lnTo>
                  <a:lnTo>
                    <a:pt x="538901" y="1214822"/>
                  </a:lnTo>
                  <a:lnTo>
                    <a:pt x="558030" y="1262927"/>
                  </a:lnTo>
                  <a:lnTo>
                    <a:pt x="577955" y="1308031"/>
                  </a:lnTo>
                  <a:lnTo>
                    <a:pt x="598762" y="1349803"/>
                  </a:lnTo>
                  <a:lnTo>
                    <a:pt x="620540" y="1387908"/>
                  </a:lnTo>
                  <a:lnTo>
                    <a:pt x="643378" y="1422014"/>
                  </a:lnTo>
                  <a:lnTo>
                    <a:pt x="667363" y="1451788"/>
                  </a:lnTo>
                  <a:lnTo>
                    <a:pt x="719131" y="1497004"/>
                  </a:lnTo>
                  <a:lnTo>
                    <a:pt x="776550" y="1520889"/>
                  </a:lnTo>
                  <a:lnTo>
                    <a:pt x="807599" y="1524000"/>
                  </a:lnTo>
                </a:path>
              </a:pathLst>
            </a:custGeom>
            <a:ln w="38099">
              <a:solidFill>
                <a:srgbClr val="0C34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82625" y="3531891"/>
            <a:ext cx="5468620" cy="70294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2640"/>
              </a:lnSpc>
              <a:spcBef>
                <a:spcPts val="229"/>
              </a:spcBef>
            </a:pPr>
            <a:r>
              <a:rPr sz="2250" b="1" i="1" spc="-254" dirty="0">
                <a:solidFill>
                  <a:srgbClr val="334147"/>
                </a:solidFill>
                <a:latin typeface="Georgia"/>
                <a:cs typeface="Georgia"/>
              </a:rPr>
              <a:t>Mapping</a:t>
            </a:r>
            <a:r>
              <a:rPr sz="2250" b="1" i="1" spc="-5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2250" b="1" i="1" spc="-185" dirty="0">
                <a:solidFill>
                  <a:srgbClr val="334147"/>
                </a:solidFill>
                <a:latin typeface="Georgia"/>
                <a:cs typeface="Georgia"/>
              </a:rPr>
              <a:t>the</a:t>
            </a:r>
            <a:r>
              <a:rPr sz="2250" b="1" i="1" spc="-4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2250" b="1" i="1" spc="-225" dirty="0">
                <a:solidFill>
                  <a:srgbClr val="334147"/>
                </a:solidFill>
                <a:latin typeface="Georgia"/>
                <a:cs typeface="Georgia"/>
              </a:rPr>
              <a:t>small</a:t>
            </a:r>
            <a:r>
              <a:rPr sz="2250" b="1" i="1" spc="-5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2250" b="1" i="1" spc="-235" dirty="0">
                <a:solidFill>
                  <a:srgbClr val="334147"/>
                </a:solidFill>
                <a:latin typeface="Georgia"/>
                <a:cs typeface="Georgia"/>
              </a:rPr>
              <a:t>images</a:t>
            </a:r>
            <a:r>
              <a:rPr sz="2250" b="1" i="1" spc="-21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2250" b="1" i="1" spc="-250" dirty="0">
                <a:solidFill>
                  <a:srgbClr val="334147"/>
                </a:solidFill>
                <a:latin typeface="Georgia"/>
                <a:cs typeface="Georgia"/>
              </a:rPr>
              <a:t>with</a:t>
            </a:r>
            <a:r>
              <a:rPr sz="2250" b="1" i="1" spc="-4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2250" b="1" i="1" spc="-185" dirty="0">
                <a:solidFill>
                  <a:srgbClr val="334147"/>
                </a:solidFill>
                <a:latin typeface="Georgia"/>
                <a:cs typeface="Georgia"/>
              </a:rPr>
              <a:t>the</a:t>
            </a:r>
            <a:r>
              <a:rPr sz="2250" b="1" i="1" spc="-5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2250" b="1" i="1" spc="-10" dirty="0">
                <a:solidFill>
                  <a:srgbClr val="334147"/>
                </a:solidFill>
                <a:latin typeface="Georgia"/>
                <a:cs typeface="Georgia"/>
              </a:rPr>
              <a:t>Drone </a:t>
            </a:r>
            <a:r>
              <a:rPr sz="2250" b="1" i="1" spc="-245" dirty="0">
                <a:solidFill>
                  <a:srgbClr val="334147"/>
                </a:solidFill>
                <a:latin typeface="Georgia"/>
                <a:cs typeface="Georgia"/>
              </a:rPr>
              <a:t>Path</a:t>
            </a:r>
            <a:r>
              <a:rPr sz="2250" b="1" i="1" spc="-6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2250" b="1" i="1" spc="-254" dirty="0">
                <a:solidFill>
                  <a:srgbClr val="334147"/>
                </a:solidFill>
                <a:latin typeface="Georgia"/>
                <a:cs typeface="Georgia"/>
              </a:rPr>
              <a:t>and</a:t>
            </a:r>
            <a:r>
              <a:rPr sz="2250" b="1" i="1" spc="-6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2250" b="1" i="1" spc="-190" dirty="0">
                <a:solidFill>
                  <a:srgbClr val="334147"/>
                </a:solidFill>
                <a:latin typeface="Georgia"/>
                <a:cs typeface="Georgia"/>
              </a:rPr>
              <a:t>reconstructing</a:t>
            </a:r>
            <a:r>
              <a:rPr sz="2250" b="1" i="1" spc="-6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2250" b="1" i="1" spc="-185" dirty="0">
                <a:solidFill>
                  <a:srgbClr val="334147"/>
                </a:solidFill>
                <a:latin typeface="Georgia"/>
                <a:cs typeface="Georgia"/>
              </a:rPr>
              <a:t>the</a:t>
            </a:r>
            <a:r>
              <a:rPr sz="2250" b="1" i="1" spc="-6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2250" b="1" i="1" spc="-185" dirty="0">
                <a:solidFill>
                  <a:srgbClr val="334147"/>
                </a:solidFill>
                <a:latin typeface="Georgia"/>
                <a:cs typeface="Georgia"/>
              </a:rPr>
              <a:t>pits</a:t>
            </a:r>
            <a:r>
              <a:rPr sz="2250" b="1" i="1" spc="-6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2250" b="1" i="1" spc="-175" dirty="0">
                <a:solidFill>
                  <a:srgbClr val="334147"/>
                </a:solidFill>
                <a:latin typeface="Georgia"/>
                <a:cs typeface="Georgia"/>
              </a:rPr>
              <a:t>in</a:t>
            </a:r>
            <a:r>
              <a:rPr sz="2250" b="1" i="1" spc="-6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2250" b="1" i="1" spc="-185" dirty="0">
                <a:solidFill>
                  <a:srgbClr val="334147"/>
                </a:solidFill>
                <a:latin typeface="Georgia"/>
                <a:cs typeface="Georgia"/>
              </a:rPr>
              <a:t>the</a:t>
            </a:r>
            <a:r>
              <a:rPr sz="2250" b="1" i="1" spc="-6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2250" b="1" i="1" spc="-140" dirty="0">
                <a:solidFill>
                  <a:srgbClr val="334147"/>
                </a:solidFill>
                <a:latin typeface="Georgia"/>
                <a:cs typeface="Georgia"/>
              </a:rPr>
              <a:t>plot</a:t>
            </a:r>
            <a:endParaRPr sz="22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57399" y="548699"/>
            <a:ext cx="8029575" cy="4046220"/>
            <a:chOff x="557399" y="548699"/>
            <a:chExt cx="8029575" cy="4046220"/>
          </a:xfrm>
        </p:grpSpPr>
        <p:sp>
          <p:nvSpPr>
            <p:cNvPr id="4" name="object 4"/>
            <p:cNvSpPr/>
            <p:nvPr/>
          </p:nvSpPr>
          <p:spPr>
            <a:xfrm>
              <a:off x="557399" y="548699"/>
              <a:ext cx="8029575" cy="4046220"/>
            </a:xfrm>
            <a:custGeom>
              <a:avLst/>
              <a:gdLst/>
              <a:ahLst/>
              <a:cxnLst/>
              <a:rect l="l" t="t" r="r" b="b"/>
              <a:pathLst>
                <a:path w="8029575" h="4046220">
                  <a:moveTo>
                    <a:pt x="8029199" y="4046099"/>
                  </a:moveTo>
                  <a:lnTo>
                    <a:pt x="0" y="4046099"/>
                  </a:lnTo>
                  <a:lnTo>
                    <a:pt x="0" y="0"/>
                  </a:lnTo>
                  <a:lnTo>
                    <a:pt x="8029199" y="0"/>
                  </a:lnTo>
                  <a:lnTo>
                    <a:pt x="8029199" y="4046099"/>
                  </a:lnTo>
                  <a:close/>
                </a:path>
              </a:pathLst>
            </a:custGeom>
            <a:solidFill>
              <a:srgbClr val="F4F6F0">
                <a:alpha val="87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499" y="637539"/>
              <a:ext cx="7850999" cy="386842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z="2300" spc="254" dirty="0"/>
              <a:t>Software</a:t>
            </a:r>
            <a:r>
              <a:rPr sz="2300" spc="140" dirty="0"/>
              <a:t> </a:t>
            </a:r>
            <a:r>
              <a:rPr sz="2300" spc="225" dirty="0"/>
              <a:t>toolkits</a:t>
            </a:r>
            <a:r>
              <a:rPr sz="2300" spc="140" dirty="0"/>
              <a:t> </a:t>
            </a:r>
            <a:r>
              <a:rPr sz="2300" spc="315" dirty="0"/>
              <a:t>used</a:t>
            </a:r>
            <a:r>
              <a:rPr sz="2300" spc="145" dirty="0"/>
              <a:t> </a:t>
            </a:r>
            <a:r>
              <a:rPr sz="2300" spc="190" dirty="0"/>
              <a:t>for</a:t>
            </a:r>
            <a:r>
              <a:rPr sz="2300" spc="140" dirty="0"/>
              <a:t> </a:t>
            </a:r>
            <a:r>
              <a:rPr sz="2300" spc="285" dirty="0"/>
              <a:t>Data</a:t>
            </a:r>
            <a:r>
              <a:rPr sz="2300" spc="145" dirty="0"/>
              <a:t> </a:t>
            </a:r>
            <a:r>
              <a:rPr sz="2300" spc="235" dirty="0"/>
              <a:t>Exploration</a:t>
            </a:r>
            <a:endParaRPr sz="2300"/>
          </a:p>
        </p:txBody>
      </p:sp>
      <p:grpSp>
        <p:nvGrpSpPr>
          <p:cNvPr id="7" name="object 7"/>
          <p:cNvGrpSpPr/>
          <p:nvPr/>
        </p:nvGrpSpPr>
        <p:grpSpPr>
          <a:xfrm>
            <a:off x="964950" y="1266525"/>
            <a:ext cx="7214234" cy="2980690"/>
            <a:chOff x="964950" y="1266525"/>
            <a:chExt cx="7214234" cy="2980690"/>
          </a:xfrm>
        </p:grpSpPr>
        <p:sp>
          <p:nvSpPr>
            <p:cNvPr id="8" name="object 8"/>
            <p:cNvSpPr/>
            <p:nvPr/>
          </p:nvSpPr>
          <p:spPr>
            <a:xfrm>
              <a:off x="1041075" y="1342825"/>
              <a:ext cx="7061834" cy="2828290"/>
            </a:xfrm>
            <a:custGeom>
              <a:avLst/>
              <a:gdLst/>
              <a:ahLst/>
              <a:cxnLst/>
              <a:rect l="l" t="t" r="r" b="b"/>
              <a:pathLst>
                <a:path w="7061834" h="2828290">
                  <a:moveTo>
                    <a:pt x="0" y="0"/>
                  </a:moveTo>
                  <a:lnTo>
                    <a:pt x="7061699" y="0"/>
                  </a:lnTo>
                  <a:lnTo>
                    <a:pt x="7061699" y="2828099"/>
                  </a:lnTo>
                  <a:lnTo>
                    <a:pt x="0" y="282809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1150" y="1342825"/>
              <a:ext cx="3861050" cy="28281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03050" y="1304725"/>
              <a:ext cx="3937635" cy="2904490"/>
            </a:xfrm>
            <a:custGeom>
              <a:avLst/>
              <a:gdLst/>
              <a:ahLst/>
              <a:cxnLst/>
              <a:rect l="l" t="t" r="r" b="b"/>
              <a:pathLst>
                <a:path w="3937635" h="2904490">
                  <a:moveTo>
                    <a:pt x="0" y="0"/>
                  </a:moveTo>
                  <a:lnTo>
                    <a:pt x="3937250" y="0"/>
                  </a:lnTo>
                  <a:lnTo>
                    <a:pt x="3937250" y="2904300"/>
                  </a:lnTo>
                  <a:lnTo>
                    <a:pt x="0" y="2904300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02200" y="1342725"/>
              <a:ext cx="3200574" cy="28280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864100" y="1304625"/>
              <a:ext cx="3277235" cy="2904490"/>
            </a:xfrm>
            <a:custGeom>
              <a:avLst/>
              <a:gdLst/>
              <a:ahLst/>
              <a:cxnLst/>
              <a:rect l="l" t="t" r="r" b="b"/>
              <a:pathLst>
                <a:path w="3277234" h="2904490">
                  <a:moveTo>
                    <a:pt x="0" y="0"/>
                  </a:moveTo>
                  <a:lnTo>
                    <a:pt x="3276774" y="0"/>
                  </a:lnTo>
                  <a:lnTo>
                    <a:pt x="3276774" y="2904299"/>
                  </a:lnTo>
                  <a:lnTo>
                    <a:pt x="0" y="290429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9143987" y="563118"/>
                  </a:moveTo>
                  <a:lnTo>
                    <a:pt x="8586597" y="563118"/>
                  </a:lnTo>
                  <a:lnTo>
                    <a:pt x="8586597" y="4580394"/>
                  </a:lnTo>
                  <a:lnTo>
                    <a:pt x="9143987" y="4580394"/>
                  </a:lnTo>
                  <a:lnTo>
                    <a:pt x="9143987" y="563118"/>
                  </a:lnTo>
                  <a:close/>
                </a:path>
                <a:path w="9144000" h="5143500">
                  <a:moveTo>
                    <a:pt x="9144000" y="0"/>
                  </a:moveTo>
                  <a:lnTo>
                    <a:pt x="0" y="0"/>
                  </a:lnTo>
                  <a:lnTo>
                    <a:pt x="0" y="562610"/>
                  </a:lnTo>
                  <a:lnTo>
                    <a:pt x="0" y="4580902"/>
                  </a:lnTo>
                  <a:lnTo>
                    <a:pt x="0" y="5143500"/>
                  </a:lnTo>
                  <a:lnTo>
                    <a:pt x="9144000" y="5143500"/>
                  </a:lnTo>
                  <a:lnTo>
                    <a:pt x="9144000" y="4580902"/>
                  </a:lnTo>
                  <a:lnTo>
                    <a:pt x="557390" y="4580902"/>
                  </a:lnTo>
                  <a:lnTo>
                    <a:pt x="557390" y="562622"/>
                  </a:lnTo>
                  <a:lnTo>
                    <a:pt x="9144000" y="56262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721">
                <a:alpha val="7038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399" y="548640"/>
              <a:ext cx="8029199" cy="40462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53317" y="861617"/>
              <a:ext cx="1176020" cy="1175385"/>
            </a:xfrm>
            <a:custGeom>
              <a:avLst/>
              <a:gdLst/>
              <a:ahLst/>
              <a:cxnLst/>
              <a:rect l="l" t="t" r="r" b="b"/>
              <a:pathLst>
                <a:path w="1176020" h="1175385">
                  <a:moveTo>
                    <a:pt x="435091" y="1020989"/>
                  </a:moveTo>
                  <a:lnTo>
                    <a:pt x="466642" y="1029777"/>
                  </a:lnTo>
                  <a:lnTo>
                    <a:pt x="496465" y="1036763"/>
                  </a:lnTo>
                  <a:lnTo>
                    <a:pt x="528088" y="1040293"/>
                  </a:lnTo>
                  <a:lnTo>
                    <a:pt x="559639" y="1043822"/>
                  </a:lnTo>
                  <a:lnTo>
                    <a:pt x="591263" y="1043822"/>
                  </a:lnTo>
                  <a:lnTo>
                    <a:pt x="652636" y="1038492"/>
                  </a:lnTo>
                  <a:lnTo>
                    <a:pt x="714010" y="1024519"/>
                  </a:lnTo>
                  <a:lnTo>
                    <a:pt x="773727" y="1001686"/>
                  </a:lnTo>
                  <a:lnTo>
                    <a:pt x="831571" y="970138"/>
                  </a:lnTo>
                  <a:lnTo>
                    <a:pt x="884229" y="931531"/>
                  </a:lnTo>
                  <a:lnTo>
                    <a:pt x="908793" y="908698"/>
                  </a:lnTo>
                  <a:lnTo>
                    <a:pt x="952662" y="857847"/>
                  </a:lnTo>
                  <a:lnTo>
                    <a:pt x="987743" y="803466"/>
                  </a:lnTo>
                  <a:lnTo>
                    <a:pt x="1014036" y="745556"/>
                  </a:lnTo>
                  <a:lnTo>
                    <a:pt x="1031613" y="684189"/>
                  </a:lnTo>
                  <a:lnTo>
                    <a:pt x="1042129" y="622749"/>
                  </a:lnTo>
                  <a:lnTo>
                    <a:pt x="1043858" y="591201"/>
                  </a:lnTo>
                  <a:lnTo>
                    <a:pt x="1043858" y="559653"/>
                  </a:lnTo>
                  <a:lnTo>
                    <a:pt x="1040329" y="528033"/>
                  </a:lnTo>
                  <a:lnTo>
                    <a:pt x="1036871" y="496485"/>
                  </a:lnTo>
                  <a:lnTo>
                    <a:pt x="1029811" y="466666"/>
                  </a:lnTo>
                  <a:lnTo>
                    <a:pt x="1021095" y="435046"/>
                  </a:lnTo>
                </a:path>
                <a:path w="1176020" h="1175385">
                  <a:moveTo>
                    <a:pt x="1157890" y="17574"/>
                  </a:moveTo>
                  <a:lnTo>
                    <a:pt x="1147373" y="8787"/>
                  </a:lnTo>
                  <a:lnTo>
                    <a:pt x="1135127" y="3529"/>
                  </a:lnTo>
                  <a:lnTo>
                    <a:pt x="1119279" y="0"/>
                  </a:lnTo>
                  <a:lnTo>
                    <a:pt x="1103503" y="0"/>
                  </a:lnTo>
                  <a:lnTo>
                    <a:pt x="1063164" y="5258"/>
                  </a:lnTo>
                  <a:lnTo>
                    <a:pt x="1015837" y="21103"/>
                  </a:lnTo>
                  <a:lnTo>
                    <a:pt x="961451" y="43864"/>
                  </a:lnTo>
                  <a:lnTo>
                    <a:pt x="933357" y="59638"/>
                  </a:lnTo>
                  <a:lnTo>
                    <a:pt x="903534" y="75484"/>
                  </a:lnTo>
                  <a:lnTo>
                    <a:pt x="840359" y="115820"/>
                  </a:lnTo>
                  <a:lnTo>
                    <a:pt x="771926" y="163142"/>
                  </a:lnTo>
                  <a:lnTo>
                    <a:pt x="707023" y="140381"/>
                  </a:lnTo>
                  <a:lnTo>
                    <a:pt x="640390" y="128064"/>
                  </a:lnTo>
                  <a:lnTo>
                    <a:pt x="607038" y="124607"/>
                  </a:lnTo>
                  <a:lnTo>
                    <a:pt x="571957" y="124607"/>
                  </a:lnTo>
                  <a:lnTo>
                    <a:pt x="505253" y="131594"/>
                  </a:lnTo>
                  <a:lnTo>
                    <a:pt x="438620" y="149096"/>
                  </a:lnTo>
                  <a:lnTo>
                    <a:pt x="375446" y="175458"/>
                  </a:lnTo>
                  <a:lnTo>
                    <a:pt x="315801" y="214065"/>
                  </a:lnTo>
                  <a:lnTo>
                    <a:pt x="287707" y="235097"/>
                  </a:lnTo>
                  <a:lnTo>
                    <a:pt x="259685" y="259659"/>
                  </a:lnTo>
                  <a:lnTo>
                    <a:pt x="235122" y="287749"/>
                  </a:lnTo>
                  <a:lnTo>
                    <a:pt x="214015" y="315768"/>
                  </a:lnTo>
                  <a:lnTo>
                    <a:pt x="175476" y="375407"/>
                  </a:lnTo>
                  <a:lnTo>
                    <a:pt x="149112" y="438575"/>
                  </a:lnTo>
                  <a:lnTo>
                    <a:pt x="131607" y="505272"/>
                  </a:lnTo>
                  <a:lnTo>
                    <a:pt x="124548" y="571898"/>
                  </a:lnTo>
                  <a:lnTo>
                    <a:pt x="124548" y="606975"/>
                  </a:lnTo>
                  <a:lnTo>
                    <a:pt x="133336" y="673673"/>
                  </a:lnTo>
                  <a:lnTo>
                    <a:pt x="150913" y="740298"/>
                  </a:lnTo>
                  <a:lnTo>
                    <a:pt x="163158" y="771846"/>
                  </a:lnTo>
                  <a:lnTo>
                    <a:pt x="115759" y="840272"/>
                  </a:lnTo>
                  <a:lnTo>
                    <a:pt x="75420" y="903440"/>
                  </a:lnTo>
                  <a:lnTo>
                    <a:pt x="59644" y="933260"/>
                  </a:lnTo>
                  <a:lnTo>
                    <a:pt x="43868" y="961350"/>
                  </a:lnTo>
                  <a:lnTo>
                    <a:pt x="21033" y="1015731"/>
                  </a:lnTo>
                  <a:lnTo>
                    <a:pt x="5258" y="1063053"/>
                  </a:lnTo>
                  <a:lnTo>
                    <a:pt x="0" y="1103461"/>
                  </a:lnTo>
                  <a:lnTo>
                    <a:pt x="0" y="1119235"/>
                  </a:lnTo>
                  <a:lnTo>
                    <a:pt x="3529" y="1135009"/>
                  </a:lnTo>
                  <a:lnTo>
                    <a:pt x="8788" y="1147253"/>
                  </a:lnTo>
                  <a:lnTo>
                    <a:pt x="17576" y="1157841"/>
                  </a:lnTo>
                  <a:lnTo>
                    <a:pt x="24563" y="1164828"/>
                  </a:lnTo>
                  <a:lnTo>
                    <a:pt x="35080" y="1170086"/>
                  </a:lnTo>
                  <a:lnTo>
                    <a:pt x="45597" y="1173616"/>
                  </a:lnTo>
                  <a:lnTo>
                    <a:pt x="57915" y="1175344"/>
                  </a:lnTo>
                  <a:lnTo>
                    <a:pt x="70161" y="1175344"/>
                  </a:lnTo>
                  <a:lnTo>
                    <a:pt x="84208" y="1175344"/>
                  </a:lnTo>
                  <a:lnTo>
                    <a:pt x="99984" y="1171815"/>
                  </a:lnTo>
                  <a:lnTo>
                    <a:pt x="117560" y="1168358"/>
                  </a:lnTo>
                  <a:lnTo>
                    <a:pt x="154370" y="1157841"/>
                  </a:lnTo>
                  <a:lnTo>
                    <a:pt x="194710" y="1140267"/>
                  </a:lnTo>
                  <a:lnTo>
                    <a:pt x="238579" y="1119235"/>
                  </a:lnTo>
                  <a:lnTo>
                    <a:pt x="284249" y="1091144"/>
                  </a:lnTo>
                  <a:lnTo>
                    <a:pt x="335106" y="1059596"/>
                  </a:lnTo>
                  <a:lnTo>
                    <a:pt x="385963" y="1024519"/>
                  </a:lnTo>
                  <a:lnTo>
                    <a:pt x="440349" y="984111"/>
                  </a:lnTo>
                  <a:lnTo>
                    <a:pt x="496465" y="940318"/>
                  </a:lnTo>
                  <a:lnTo>
                    <a:pt x="554381" y="892924"/>
                  </a:lnTo>
                  <a:lnTo>
                    <a:pt x="612297" y="842073"/>
                  </a:lnTo>
                  <a:lnTo>
                    <a:pt x="670213" y="787692"/>
                  </a:lnTo>
                  <a:lnTo>
                    <a:pt x="729858" y="729782"/>
                  </a:lnTo>
                  <a:lnTo>
                    <a:pt x="787702" y="670143"/>
                  </a:lnTo>
                  <a:lnTo>
                    <a:pt x="842088" y="612233"/>
                  </a:lnTo>
                  <a:lnTo>
                    <a:pt x="893017" y="554323"/>
                  </a:lnTo>
                  <a:lnTo>
                    <a:pt x="940344" y="496485"/>
                  </a:lnTo>
                  <a:lnTo>
                    <a:pt x="984213" y="440304"/>
                  </a:lnTo>
                  <a:lnTo>
                    <a:pt x="1024553" y="385923"/>
                  </a:lnTo>
                  <a:lnTo>
                    <a:pt x="1059634" y="335071"/>
                  </a:lnTo>
                  <a:lnTo>
                    <a:pt x="1091258" y="284220"/>
                  </a:lnTo>
                  <a:lnTo>
                    <a:pt x="1119279" y="238627"/>
                  </a:lnTo>
                  <a:lnTo>
                    <a:pt x="1140385" y="194762"/>
                  </a:lnTo>
                  <a:lnTo>
                    <a:pt x="1157890" y="154426"/>
                  </a:lnTo>
                  <a:lnTo>
                    <a:pt x="1168407" y="117548"/>
                  </a:lnTo>
                  <a:lnTo>
                    <a:pt x="1171936" y="100046"/>
                  </a:lnTo>
                  <a:lnTo>
                    <a:pt x="1175466" y="84200"/>
                  </a:lnTo>
                  <a:lnTo>
                    <a:pt x="1175466" y="70226"/>
                  </a:lnTo>
                  <a:lnTo>
                    <a:pt x="1175466" y="57910"/>
                  </a:lnTo>
                  <a:lnTo>
                    <a:pt x="1173665" y="45665"/>
                  </a:lnTo>
                  <a:lnTo>
                    <a:pt x="1170208" y="35077"/>
                  </a:lnTo>
                  <a:lnTo>
                    <a:pt x="1164949" y="24561"/>
                  </a:lnTo>
                  <a:lnTo>
                    <a:pt x="1157890" y="17574"/>
                  </a:lnTo>
                  <a:close/>
                </a:path>
              </a:pathLst>
            </a:custGeom>
            <a:ln w="12174">
              <a:solidFill>
                <a:srgbClr val="C59F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320" y="1667784"/>
              <a:ext cx="191110" cy="2051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2823" y="1094156"/>
              <a:ext cx="96383" cy="963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7032" y="1227479"/>
              <a:ext cx="68361" cy="682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9496" y="976608"/>
              <a:ext cx="205156" cy="1910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8477" y="1116917"/>
              <a:ext cx="68290" cy="683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5800" y="1127144"/>
              <a:ext cx="195904" cy="18760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67381" y="2043101"/>
              <a:ext cx="276860" cy="276225"/>
            </a:xfrm>
            <a:custGeom>
              <a:avLst/>
              <a:gdLst/>
              <a:ahLst/>
              <a:cxnLst/>
              <a:rect l="l" t="t" r="r" b="b"/>
              <a:pathLst>
                <a:path w="276860" h="276225">
                  <a:moveTo>
                    <a:pt x="240971" y="27026"/>
                  </a:moveTo>
                  <a:lnTo>
                    <a:pt x="243520" y="26387"/>
                  </a:lnTo>
                  <a:lnTo>
                    <a:pt x="245741" y="26073"/>
                  </a:lnTo>
                  <a:lnTo>
                    <a:pt x="247650" y="26700"/>
                  </a:lnTo>
                  <a:lnTo>
                    <a:pt x="248918" y="27339"/>
                  </a:lnTo>
                  <a:lnTo>
                    <a:pt x="249558" y="28605"/>
                  </a:lnTo>
                  <a:lnTo>
                    <a:pt x="250198" y="30523"/>
                  </a:lnTo>
                  <a:lnTo>
                    <a:pt x="249885" y="32742"/>
                  </a:lnTo>
                  <a:lnTo>
                    <a:pt x="249244" y="35287"/>
                  </a:lnTo>
                  <a:lnTo>
                    <a:pt x="221235" y="106474"/>
                  </a:lnTo>
                  <a:lnTo>
                    <a:pt x="220595" y="109019"/>
                  </a:lnTo>
                  <a:lnTo>
                    <a:pt x="220281" y="112517"/>
                  </a:lnTo>
                  <a:lnTo>
                    <a:pt x="220281" y="115701"/>
                  </a:lnTo>
                  <a:lnTo>
                    <a:pt x="220595" y="119198"/>
                  </a:lnTo>
                  <a:lnTo>
                    <a:pt x="221235" y="122369"/>
                  </a:lnTo>
                  <a:lnTo>
                    <a:pt x="222503" y="125540"/>
                  </a:lnTo>
                  <a:lnTo>
                    <a:pt x="223470" y="128411"/>
                  </a:lnTo>
                  <a:lnTo>
                    <a:pt x="225365" y="130956"/>
                  </a:lnTo>
                  <a:lnTo>
                    <a:pt x="273437" y="189759"/>
                  </a:lnTo>
                  <a:lnTo>
                    <a:pt x="275031" y="191978"/>
                  </a:lnTo>
                  <a:lnTo>
                    <a:pt x="275986" y="194210"/>
                  </a:lnTo>
                  <a:lnTo>
                    <a:pt x="276312" y="195788"/>
                  </a:lnTo>
                  <a:lnTo>
                    <a:pt x="275659" y="197694"/>
                  </a:lnTo>
                  <a:lnTo>
                    <a:pt x="274705" y="198646"/>
                  </a:lnTo>
                  <a:lnTo>
                    <a:pt x="273123" y="199599"/>
                  </a:lnTo>
                  <a:lnTo>
                    <a:pt x="271202" y="200239"/>
                  </a:lnTo>
                  <a:lnTo>
                    <a:pt x="268026" y="200252"/>
                  </a:lnTo>
                  <a:lnTo>
                    <a:pt x="192272" y="195788"/>
                  </a:lnTo>
                  <a:lnTo>
                    <a:pt x="189083" y="195788"/>
                  </a:lnTo>
                  <a:lnTo>
                    <a:pt x="185907" y="196428"/>
                  </a:lnTo>
                  <a:lnTo>
                    <a:pt x="182718" y="197707"/>
                  </a:lnTo>
                  <a:lnTo>
                    <a:pt x="179542" y="198973"/>
                  </a:lnTo>
                  <a:lnTo>
                    <a:pt x="128608" y="271439"/>
                  </a:lnTo>
                  <a:lnTo>
                    <a:pt x="127014" y="273658"/>
                  </a:lnTo>
                  <a:lnTo>
                    <a:pt x="125419" y="274624"/>
                  </a:lnTo>
                  <a:lnTo>
                    <a:pt x="123825" y="275563"/>
                  </a:lnTo>
                  <a:lnTo>
                    <a:pt x="122243" y="275889"/>
                  </a:lnTo>
                  <a:lnTo>
                    <a:pt x="120648" y="274924"/>
                  </a:lnTo>
                  <a:lnTo>
                    <a:pt x="119054" y="273984"/>
                  </a:lnTo>
                  <a:lnTo>
                    <a:pt x="118100" y="271753"/>
                  </a:lnTo>
                  <a:lnTo>
                    <a:pt x="117146" y="269521"/>
                  </a:lnTo>
                  <a:lnTo>
                    <a:pt x="98038" y="195788"/>
                  </a:lnTo>
                  <a:lnTo>
                    <a:pt x="97083" y="192931"/>
                  </a:lnTo>
                  <a:lnTo>
                    <a:pt x="95502" y="190073"/>
                  </a:lnTo>
                  <a:lnTo>
                    <a:pt x="6377" y="158922"/>
                  </a:lnTo>
                  <a:lnTo>
                    <a:pt x="4143" y="157970"/>
                  </a:lnTo>
                  <a:lnTo>
                    <a:pt x="1908" y="157017"/>
                  </a:lnTo>
                  <a:lnTo>
                    <a:pt x="966" y="155425"/>
                  </a:lnTo>
                  <a:lnTo>
                    <a:pt x="0" y="153833"/>
                  </a:lnTo>
                  <a:lnTo>
                    <a:pt x="68761" y="106161"/>
                  </a:lnTo>
                  <a:lnTo>
                    <a:pt x="78302" y="93450"/>
                  </a:lnTo>
                  <a:lnTo>
                    <a:pt x="79583" y="90266"/>
                  </a:lnTo>
                  <a:lnTo>
                    <a:pt x="80223" y="87095"/>
                  </a:lnTo>
                  <a:lnTo>
                    <a:pt x="80223" y="83911"/>
                  </a:lnTo>
                  <a:lnTo>
                    <a:pt x="75753" y="8273"/>
                  </a:lnTo>
                  <a:lnTo>
                    <a:pt x="75753" y="5089"/>
                  </a:lnTo>
                  <a:lnTo>
                    <a:pt x="76407" y="3184"/>
                  </a:lnTo>
                  <a:lnTo>
                    <a:pt x="77348" y="1592"/>
                  </a:lnTo>
                  <a:lnTo>
                    <a:pt x="78302" y="639"/>
                  </a:lnTo>
                  <a:lnTo>
                    <a:pt x="80223" y="0"/>
                  </a:lnTo>
                  <a:lnTo>
                    <a:pt x="81805" y="326"/>
                  </a:lnTo>
                  <a:lnTo>
                    <a:pt x="84040" y="1278"/>
                  </a:lnTo>
                  <a:lnTo>
                    <a:pt x="86261" y="2871"/>
                  </a:lnTo>
                  <a:lnTo>
                    <a:pt x="145155" y="50868"/>
                  </a:lnTo>
                  <a:lnTo>
                    <a:pt x="147704" y="52761"/>
                  </a:lnTo>
                  <a:lnTo>
                    <a:pt x="150566" y="53713"/>
                  </a:lnTo>
                  <a:lnTo>
                    <a:pt x="153755" y="54992"/>
                  </a:lnTo>
                  <a:lnTo>
                    <a:pt x="156931" y="55632"/>
                  </a:lnTo>
                  <a:lnTo>
                    <a:pt x="160434" y="55945"/>
                  </a:lnTo>
                  <a:lnTo>
                    <a:pt x="163623" y="55945"/>
                  </a:lnTo>
                  <a:lnTo>
                    <a:pt x="167125" y="55632"/>
                  </a:lnTo>
                  <a:lnTo>
                    <a:pt x="169674" y="54992"/>
                  </a:lnTo>
                  <a:lnTo>
                    <a:pt x="240971" y="27026"/>
                  </a:lnTo>
                  <a:close/>
                </a:path>
              </a:pathLst>
            </a:custGeom>
            <a:ln w="12174">
              <a:solidFill>
                <a:srgbClr val="C59F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97194" y="1873251"/>
              <a:ext cx="123877" cy="1188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42697" y="1659921"/>
              <a:ext cx="120436" cy="1238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1225" y="152400"/>
              <a:ext cx="3966422" cy="466402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12175" y="133350"/>
              <a:ext cx="4004945" cy="4702175"/>
            </a:xfrm>
            <a:custGeom>
              <a:avLst/>
              <a:gdLst/>
              <a:ahLst/>
              <a:cxnLst/>
              <a:rect l="l" t="t" r="r" b="b"/>
              <a:pathLst>
                <a:path w="4004945" h="4702175">
                  <a:moveTo>
                    <a:pt x="0" y="0"/>
                  </a:moveTo>
                  <a:lnTo>
                    <a:pt x="4004522" y="0"/>
                  </a:lnTo>
                  <a:lnTo>
                    <a:pt x="4004522" y="4702125"/>
                  </a:lnTo>
                  <a:lnTo>
                    <a:pt x="0" y="4702125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99000" y="154524"/>
              <a:ext cx="4254499" cy="466402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79950" y="135474"/>
              <a:ext cx="4292600" cy="4702175"/>
            </a:xfrm>
            <a:custGeom>
              <a:avLst/>
              <a:gdLst/>
              <a:ahLst/>
              <a:cxnLst/>
              <a:rect l="l" t="t" r="r" b="b"/>
              <a:pathLst>
                <a:path w="4292600" h="4702175">
                  <a:moveTo>
                    <a:pt x="0" y="0"/>
                  </a:moveTo>
                  <a:lnTo>
                    <a:pt x="4292599" y="0"/>
                  </a:lnTo>
                  <a:lnTo>
                    <a:pt x="4292599" y="4702125"/>
                  </a:lnTo>
                  <a:lnTo>
                    <a:pt x="0" y="4702125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38525" y="1117562"/>
              <a:ext cx="2266949" cy="273367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419475" y="1098512"/>
              <a:ext cx="2305050" cy="2771775"/>
            </a:xfrm>
            <a:custGeom>
              <a:avLst/>
              <a:gdLst/>
              <a:ahLst/>
              <a:cxnLst/>
              <a:rect l="l" t="t" r="r" b="b"/>
              <a:pathLst>
                <a:path w="2305050" h="2771775">
                  <a:moveTo>
                    <a:pt x="0" y="0"/>
                  </a:moveTo>
                  <a:lnTo>
                    <a:pt x="2305049" y="0"/>
                  </a:lnTo>
                  <a:lnTo>
                    <a:pt x="2305049" y="2771774"/>
                  </a:lnTo>
                  <a:lnTo>
                    <a:pt x="0" y="27717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57399" y="548699"/>
            <a:ext cx="8029575" cy="4046220"/>
            <a:chOff x="557399" y="548699"/>
            <a:chExt cx="8029575" cy="4046220"/>
          </a:xfrm>
        </p:grpSpPr>
        <p:sp>
          <p:nvSpPr>
            <p:cNvPr id="4" name="object 4"/>
            <p:cNvSpPr/>
            <p:nvPr/>
          </p:nvSpPr>
          <p:spPr>
            <a:xfrm>
              <a:off x="557399" y="548699"/>
              <a:ext cx="8029575" cy="4046220"/>
            </a:xfrm>
            <a:custGeom>
              <a:avLst/>
              <a:gdLst/>
              <a:ahLst/>
              <a:cxnLst/>
              <a:rect l="l" t="t" r="r" b="b"/>
              <a:pathLst>
                <a:path w="8029575" h="4046220">
                  <a:moveTo>
                    <a:pt x="8029199" y="4046099"/>
                  </a:moveTo>
                  <a:lnTo>
                    <a:pt x="0" y="4046099"/>
                  </a:lnTo>
                  <a:lnTo>
                    <a:pt x="0" y="0"/>
                  </a:lnTo>
                  <a:lnTo>
                    <a:pt x="8029199" y="0"/>
                  </a:lnTo>
                  <a:lnTo>
                    <a:pt x="8029199" y="4046099"/>
                  </a:lnTo>
                  <a:close/>
                </a:path>
              </a:pathLst>
            </a:custGeom>
            <a:solidFill>
              <a:srgbClr val="F4F6F0">
                <a:alpha val="87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499" y="637539"/>
              <a:ext cx="7850999" cy="38684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7824" y="599449"/>
              <a:ext cx="7922895" cy="3917950"/>
            </a:xfrm>
            <a:custGeom>
              <a:avLst/>
              <a:gdLst/>
              <a:ahLst/>
              <a:cxnLst/>
              <a:rect l="l" t="t" r="r" b="b"/>
              <a:pathLst>
                <a:path w="7922895" h="3917950">
                  <a:moveTo>
                    <a:pt x="7922699" y="3917399"/>
                  </a:moveTo>
                  <a:lnTo>
                    <a:pt x="0" y="3917399"/>
                  </a:lnTo>
                  <a:lnTo>
                    <a:pt x="0" y="0"/>
                  </a:lnTo>
                  <a:lnTo>
                    <a:pt x="7922699" y="0"/>
                  </a:lnTo>
                  <a:lnTo>
                    <a:pt x="7922699" y="3917399"/>
                  </a:lnTo>
                  <a:close/>
                </a:path>
              </a:pathLst>
            </a:custGeom>
            <a:solidFill>
              <a:srgbClr val="26A3E7">
                <a:alpha val="685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7824" y="599449"/>
              <a:ext cx="7922895" cy="3917950"/>
            </a:xfrm>
            <a:custGeom>
              <a:avLst/>
              <a:gdLst/>
              <a:ahLst/>
              <a:cxnLst/>
              <a:rect l="l" t="t" r="r" b="b"/>
              <a:pathLst>
                <a:path w="7922895" h="3917950">
                  <a:moveTo>
                    <a:pt x="0" y="0"/>
                  </a:moveTo>
                  <a:lnTo>
                    <a:pt x="7922699" y="0"/>
                  </a:lnTo>
                  <a:lnTo>
                    <a:pt x="7922699" y="3917399"/>
                  </a:lnTo>
                  <a:lnTo>
                    <a:pt x="0" y="39173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4F6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7675">
              <a:lnSpc>
                <a:spcPct val="100000"/>
              </a:lnSpc>
              <a:spcBef>
                <a:spcPts val="100"/>
              </a:spcBef>
            </a:pPr>
            <a:r>
              <a:rPr sz="1800" spc="110" dirty="0">
                <a:solidFill>
                  <a:srgbClr val="F4F6F0"/>
                </a:solidFill>
                <a:latin typeface="Arial"/>
                <a:cs typeface="Arial"/>
              </a:rPr>
              <a:t>Drone</a:t>
            </a:r>
            <a:r>
              <a:rPr sz="1800" spc="8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800" spc="145" dirty="0">
                <a:solidFill>
                  <a:srgbClr val="F4F6F0"/>
                </a:solidFill>
                <a:latin typeface="Arial"/>
                <a:cs typeface="Arial"/>
              </a:rPr>
              <a:t>Mapping</a:t>
            </a:r>
            <a:r>
              <a:rPr sz="1800" spc="8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800" spc="160" dirty="0">
                <a:solidFill>
                  <a:srgbClr val="F4F6F0"/>
                </a:solidFill>
                <a:latin typeface="Arial"/>
                <a:cs typeface="Arial"/>
              </a:rPr>
              <a:t>and</a:t>
            </a:r>
            <a:r>
              <a:rPr sz="1800" spc="8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800" spc="110" dirty="0">
                <a:solidFill>
                  <a:srgbClr val="F4F6F0"/>
                </a:solidFill>
                <a:latin typeface="Arial"/>
                <a:cs typeface="Arial"/>
              </a:rPr>
              <a:t>Image</a:t>
            </a:r>
            <a:r>
              <a:rPr sz="1800" spc="8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4F6F0"/>
                </a:solidFill>
                <a:latin typeface="Arial"/>
                <a:cs typeface="Arial"/>
              </a:rPr>
              <a:t>Analysis</a:t>
            </a:r>
            <a:r>
              <a:rPr sz="1800" spc="8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800" spc="90" dirty="0">
                <a:solidFill>
                  <a:srgbClr val="F4F6F0"/>
                </a:solidFill>
                <a:latin typeface="Arial"/>
                <a:cs typeface="Arial"/>
              </a:rPr>
              <a:t>Using</a:t>
            </a:r>
            <a:r>
              <a:rPr sz="1800" spc="8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800" spc="185" dirty="0">
                <a:solidFill>
                  <a:srgbClr val="F4F6F0"/>
                </a:solidFill>
                <a:latin typeface="Arial"/>
                <a:cs typeface="Arial"/>
              </a:rPr>
              <a:t>ODM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704855" y="1223147"/>
            <a:ext cx="7729220" cy="321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u="heavy" spc="40" dirty="0">
                <a:solidFill>
                  <a:srgbClr val="F4F6F0"/>
                </a:solidFill>
                <a:uFill>
                  <a:solidFill>
                    <a:srgbClr val="F4F6F0"/>
                  </a:solidFill>
                </a:uFill>
                <a:latin typeface="Arial"/>
                <a:cs typeface="Arial"/>
              </a:rPr>
              <a:t>Overview</a:t>
            </a:r>
            <a:endParaRPr sz="1600">
              <a:latin typeface="Arial"/>
              <a:cs typeface="Arial"/>
            </a:endParaRPr>
          </a:p>
          <a:p>
            <a:pPr marL="12700" marR="5080" algn="ctr">
              <a:lnSpc>
                <a:spcPct val="115300"/>
              </a:lnSpc>
              <a:spcBef>
                <a:spcPts val="1230"/>
              </a:spcBef>
            </a:pPr>
            <a:r>
              <a:rPr sz="1500" b="1" dirty="0">
                <a:solidFill>
                  <a:srgbClr val="F4F6F0"/>
                </a:solidFill>
                <a:latin typeface="Arial"/>
                <a:cs typeface="Arial"/>
              </a:rPr>
              <a:t>We</a:t>
            </a:r>
            <a:r>
              <a:rPr sz="1500" b="1" spc="1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500" b="1" spc="60" dirty="0">
                <a:solidFill>
                  <a:srgbClr val="F4F6F0"/>
                </a:solidFill>
                <a:latin typeface="Arial"/>
                <a:cs typeface="Arial"/>
              </a:rPr>
              <a:t>use</a:t>
            </a:r>
            <a:r>
              <a:rPr sz="1500" b="1" spc="2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500" b="1" spc="130" dirty="0">
                <a:solidFill>
                  <a:srgbClr val="F4F6F0"/>
                </a:solidFill>
                <a:latin typeface="Arial"/>
                <a:cs typeface="Arial"/>
              </a:rPr>
              <a:t>Open</a:t>
            </a:r>
            <a:r>
              <a:rPr sz="1500" b="1" spc="2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500" b="1" spc="90" dirty="0">
                <a:solidFill>
                  <a:srgbClr val="F4F6F0"/>
                </a:solidFill>
                <a:latin typeface="Arial"/>
                <a:cs typeface="Arial"/>
              </a:rPr>
              <a:t>Drone</a:t>
            </a:r>
            <a:r>
              <a:rPr sz="1500" b="1" spc="2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500" b="1" spc="130" dirty="0">
                <a:solidFill>
                  <a:srgbClr val="F4F6F0"/>
                </a:solidFill>
                <a:latin typeface="Arial"/>
                <a:cs typeface="Arial"/>
              </a:rPr>
              <a:t>Mapping</a:t>
            </a:r>
            <a:r>
              <a:rPr sz="1500" b="1" spc="2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500" b="1" spc="60" dirty="0">
                <a:solidFill>
                  <a:srgbClr val="F4F6F0"/>
                </a:solidFill>
                <a:latin typeface="Arial"/>
                <a:cs typeface="Arial"/>
              </a:rPr>
              <a:t>(ODM)</a:t>
            </a:r>
            <a:r>
              <a:rPr sz="1500" b="1" spc="2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500" b="1" spc="95" dirty="0">
                <a:solidFill>
                  <a:srgbClr val="F4F6F0"/>
                </a:solidFill>
                <a:latin typeface="Arial"/>
                <a:cs typeface="Arial"/>
              </a:rPr>
              <a:t>to</a:t>
            </a:r>
            <a:r>
              <a:rPr sz="1500" b="1" spc="2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500" b="1" spc="85" dirty="0">
                <a:solidFill>
                  <a:srgbClr val="F4F6F0"/>
                </a:solidFill>
                <a:latin typeface="Arial"/>
                <a:cs typeface="Arial"/>
              </a:rPr>
              <a:t>track</a:t>
            </a:r>
            <a:r>
              <a:rPr sz="1500" b="1" spc="2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500" b="1" spc="100" dirty="0">
                <a:solidFill>
                  <a:srgbClr val="F4F6F0"/>
                </a:solidFill>
                <a:latin typeface="Arial"/>
                <a:cs typeface="Arial"/>
              </a:rPr>
              <a:t>drone</a:t>
            </a:r>
            <a:r>
              <a:rPr sz="1500" b="1" spc="2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500" b="1" spc="80" dirty="0">
                <a:solidFill>
                  <a:srgbClr val="F4F6F0"/>
                </a:solidFill>
                <a:latin typeface="Arial"/>
                <a:cs typeface="Arial"/>
              </a:rPr>
              <a:t>ﬂight</a:t>
            </a:r>
            <a:r>
              <a:rPr sz="1500" b="1" spc="2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500" b="1" spc="70" dirty="0">
                <a:solidFill>
                  <a:srgbClr val="F4F6F0"/>
                </a:solidFill>
                <a:latin typeface="Arial"/>
                <a:cs typeface="Arial"/>
              </a:rPr>
              <a:t>paths,</a:t>
            </a:r>
            <a:r>
              <a:rPr sz="1500" b="1" spc="2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500" b="1" spc="60" dirty="0">
                <a:solidFill>
                  <a:srgbClr val="F4F6F0"/>
                </a:solidFill>
                <a:latin typeface="Arial"/>
                <a:cs typeface="Arial"/>
              </a:rPr>
              <a:t>stitch</a:t>
            </a:r>
            <a:r>
              <a:rPr sz="1500" b="1" spc="2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500" b="1" spc="55" dirty="0">
                <a:solidFill>
                  <a:srgbClr val="F4F6F0"/>
                </a:solidFill>
                <a:latin typeface="Arial"/>
                <a:cs typeface="Arial"/>
              </a:rPr>
              <a:t>images </a:t>
            </a:r>
            <a:r>
              <a:rPr sz="1500" b="1" spc="65" dirty="0">
                <a:solidFill>
                  <a:srgbClr val="F4F6F0"/>
                </a:solidFill>
                <a:latin typeface="Arial"/>
                <a:cs typeface="Arial"/>
              </a:rPr>
              <a:t>accurately,</a:t>
            </a:r>
            <a:r>
              <a:rPr sz="1500" b="1" spc="5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500" b="1" spc="140" dirty="0">
                <a:solidFill>
                  <a:srgbClr val="F4F6F0"/>
                </a:solidFill>
                <a:latin typeface="Arial"/>
                <a:cs typeface="Arial"/>
              </a:rPr>
              <a:t>and</a:t>
            </a:r>
            <a:r>
              <a:rPr sz="1500" b="1" spc="5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500" b="1" spc="95" dirty="0">
                <a:solidFill>
                  <a:srgbClr val="F4F6F0"/>
                </a:solidFill>
                <a:latin typeface="Arial"/>
                <a:cs typeface="Arial"/>
              </a:rPr>
              <a:t>create</a:t>
            </a:r>
            <a:r>
              <a:rPr sz="1500" b="1" spc="5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500" b="1" spc="95" dirty="0">
                <a:solidFill>
                  <a:srgbClr val="F4F6F0"/>
                </a:solidFill>
                <a:latin typeface="Arial"/>
                <a:cs typeface="Arial"/>
              </a:rPr>
              <a:t>image</a:t>
            </a:r>
            <a:r>
              <a:rPr sz="1500" b="1" spc="5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4F6F0"/>
                </a:solidFill>
                <a:latin typeface="Arial"/>
                <a:cs typeface="Arial"/>
              </a:rPr>
              <a:t>masks</a:t>
            </a:r>
            <a:r>
              <a:rPr sz="1500" b="1" spc="5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500" b="1" spc="85" dirty="0">
                <a:solidFill>
                  <a:srgbClr val="F4F6F0"/>
                </a:solidFill>
                <a:latin typeface="Arial"/>
                <a:cs typeface="Arial"/>
              </a:rPr>
              <a:t>for</a:t>
            </a:r>
            <a:r>
              <a:rPr sz="1500" b="1" spc="5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500" b="1" spc="65" dirty="0">
                <a:solidFill>
                  <a:srgbClr val="F4F6F0"/>
                </a:solidFill>
                <a:latin typeface="Arial"/>
                <a:cs typeface="Arial"/>
              </a:rPr>
              <a:t>identifying</a:t>
            </a:r>
            <a:r>
              <a:rPr sz="1500" b="1" spc="5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500" b="1" spc="90" dirty="0">
                <a:solidFill>
                  <a:srgbClr val="F4F6F0"/>
                </a:solidFill>
                <a:latin typeface="Arial"/>
                <a:cs typeface="Arial"/>
              </a:rPr>
              <a:t>pit</a:t>
            </a:r>
            <a:r>
              <a:rPr sz="1500" b="1" spc="5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500" b="1" spc="50" dirty="0">
                <a:solidFill>
                  <a:srgbClr val="F4F6F0"/>
                </a:solidFill>
                <a:latin typeface="Arial"/>
                <a:cs typeface="Arial"/>
              </a:rPr>
              <a:t>holes within</a:t>
            </a:r>
            <a:r>
              <a:rPr sz="1500" b="1" spc="5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F4F6F0"/>
                </a:solidFill>
                <a:latin typeface="Arial"/>
                <a:cs typeface="Arial"/>
              </a:rPr>
              <a:t>plots.</a:t>
            </a:r>
            <a:endParaRPr sz="1500">
              <a:latin typeface="Arial"/>
              <a:cs typeface="Arial"/>
            </a:endParaRPr>
          </a:p>
          <a:p>
            <a:pPr marL="360045">
              <a:lnSpc>
                <a:spcPct val="100000"/>
              </a:lnSpc>
              <a:spcBef>
                <a:spcPts val="1515"/>
              </a:spcBef>
            </a:pPr>
            <a:r>
              <a:rPr sz="1200" b="1" dirty="0">
                <a:solidFill>
                  <a:srgbClr val="F4F6F0"/>
                </a:solidFill>
                <a:latin typeface="Arial"/>
                <a:cs typeface="Arial"/>
              </a:rPr>
              <a:t>Pros</a:t>
            </a:r>
            <a:r>
              <a:rPr sz="1200" b="1" spc="10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F4F6F0"/>
                </a:solidFill>
                <a:latin typeface="Arial"/>
                <a:cs typeface="Arial"/>
              </a:rPr>
              <a:t>:-</a:t>
            </a:r>
            <a:r>
              <a:rPr sz="1200" b="1" spc="-50" dirty="0">
                <a:solidFill>
                  <a:srgbClr val="F4F6F0"/>
                </a:solidFill>
                <a:latin typeface="Arial"/>
                <a:cs typeface="Arial"/>
              </a:rPr>
              <a:t>-</a:t>
            </a:r>
            <a:endParaRPr sz="1200">
              <a:latin typeface="Arial"/>
              <a:cs typeface="Arial"/>
            </a:endParaRPr>
          </a:p>
          <a:p>
            <a:pPr marL="500380" indent="-140335">
              <a:lnSpc>
                <a:spcPct val="100000"/>
              </a:lnSpc>
              <a:spcBef>
                <a:spcPts val="1035"/>
              </a:spcBef>
              <a:buAutoNum type="arabicPeriod"/>
              <a:tabLst>
                <a:tab pos="500380" algn="l"/>
              </a:tabLst>
            </a:pPr>
            <a:r>
              <a:rPr sz="1200" b="1" spc="75" dirty="0">
                <a:solidFill>
                  <a:srgbClr val="F4F6F0"/>
                </a:solidFill>
                <a:latin typeface="Arial"/>
                <a:cs typeface="Arial"/>
              </a:rPr>
              <a:t>Enhanced</a:t>
            </a:r>
            <a:r>
              <a:rPr sz="1200" b="1" spc="10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4F6F0"/>
                </a:solidFill>
                <a:latin typeface="Arial"/>
                <a:cs typeface="Arial"/>
              </a:rPr>
              <a:t>Accuracy:</a:t>
            </a:r>
            <a:r>
              <a:rPr sz="1200" b="1" spc="11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4F6F0"/>
                </a:solidFill>
                <a:latin typeface="Arial"/>
                <a:cs typeface="Arial"/>
              </a:rPr>
              <a:t>Precise</a:t>
            </a:r>
            <a:r>
              <a:rPr sz="1200" b="1" spc="11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75" dirty="0">
                <a:solidFill>
                  <a:srgbClr val="F4F6F0"/>
                </a:solidFill>
                <a:latin typeface="Arial"/>
                <a:cs typeface="Arial"/>
              </a:rPr>
              <a:t>mapping</a:t>
            </a:r>
            <a:r>
              <a:rPr sz="1200" b="1" spc="11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4F6F0"/>
                </a:solidFill>
                <a:latin typeface="Arial"/>
                <a:cs typeface="Arial"/>
              </a:rPr>
              <a:t>improves</a:t>
            </a:r>
            <a:r>
              <a:rPr sz="1200" b="1" spc="11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75" dirty="0">
                <a:solidFill>
                  <a:srgbClr val="F4F6F0"/>
                </a:solidFill>
                <a:latin typeface="Arial"/>
                <a:cs typeface="Arial"/>
              </a:rPr>
              <a:t>the</a:t>
            </a:r>
            <a:r>
              <a:rPr sz="1200" b="1" spc="11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60" dirty="0">
                <a:solidFill>
                  <a:srgbClr val="F4F6F0"/>
                </a:solidFill>
                <a:latin typeface="Arial"/>
                <a:cs typeface="Arial"/>
              </a:rPr>
              <a:t>quality</a:t>
            </a:r>
            <a:r>
              <a:rPr sz="1200" b="1" spc="11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50" dirty="0">
                <a:solidFill>
                  <a:srgbClr val="F4F6F0"/>
                </a:solidFill>
                <a:latin typeface="Arial"/>
                <a:cs typeface="Arial"/>
              </a:rPr>
              <a:t>of</a:t>
            </a:r>
            <a:r>
              <a:rPr sz="1200" b="1" spc="11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55" dirty="0">
                <a:solidFill>
                  <a:srgbClr val="F4F6F0"/>
                </a:solidFill>
                <a:latin typeface="Arial"/>
                <a:cs typeface="Arial"/>
              </a:rPr>
              <a:t>ﬂight</a:t>
            </a:r>
            <a:r>
              <a:rPr sz="1200" b="1" spc="11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70" dirty="0">
                <a:solidFill>
                  <a:srgbClr val="F4F6F0"/>
                </a:solidFill>
                <a:latin typeface="Arial"/>
                <a:cs typeface="Arial"/>
              </a:rPr>
              <a:t>data.</a:t>
            </a:r>
            <a:endParaRPr sz="1200">
              <a:latin typeface="Arial"/>
              <a:cs typeface="Arial"/>
            </a:endParaRPr>
          </a:p>
          <a:p>
            <a:pPr marL="530225" indent="-170180">
              <a:lnSpc>
                <a:spcPct val="100000"/>
              </a:lnSpc>
              <a:spcBef>
                <a:spcPts val="1035"/>
              </a:spcBef>
              <a:buAutoNum type="arabicPeriod"/>
              <a:tabLst>
                <a:tab pos="530225" algn="l"/>
              </a:tabLst>
            </a:pPr>
            <a:r>
              <a:rPr sz="1200" b="1" spc="65" dirty="0">
                <a:solidFill>
                  <a:srgbClr val="F4F6F0"/>
                </a:solidFill>
                <a:latin typeface="Arial"/>
                <a:cs typeface="Arial"/>
              </a:rPr>
              <a:t>Increased</a:t>
            </a:r>
            <a:r>
              <a:rPr sz="1200" b="1" spc="6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4F6F0"/>
                </a:solidFill>
                <a:latin typeface="Arial"/>
                <a:cs typeface="Arial"/>
              </a:rPr>
              <a:t>Efficiency:</a:t>
            </a:r>
            <a:r>
              <a:rPr sz="1200" b="1" spc="6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70" dirty="0">
                <a:solidFill>
                  <a:srgbClr val="F4F6F0"/>
                </a:solidFill>
                <a:latin typeface="Arial"/>
                <a:cs typeface="Arial"/>
              </a:rPr>
              <a:t>Automated</a:t>
            </a:r>
            <a:r>
              <a:rPr sz="1200" b="1" spc="6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50" dirty="0">
                <a:solidFill>
                  <a:srgbClr val="F4F6F0"/>
                </a:solidFill>
                <a:latin typeface="Arial"/>
                <a:cs typeface="Arial"/>
              </a:rPr>
              <a:t>stitching</a:t>
            </a:r>
            <a:r>
              <a:rPr sz="1200" b="1" spc="6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4F6F0"/>
                </a:solidFill>
                <a:latin typeface="Arial"/>
                <a:cs typeface="Arial"/>
              </a:rPr>
              <a:t>saves</a:t>
            </a:r>
            <a:r>
              <a:rPr sz="1200" b="1" spc="6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60" dirty="0">
                <a:solidFill>
                  <a:srgbClr val="F4F6F0"/>
                </a:solidFill>
                <a:latin typeface="Arial"/>
                <a:cs typeface="Arial"/>
              </a:rPr>
              <a:t>time </a:t>
            </a:r>
            <a:r>
              <a:rPr sz="1200" b="1" spc="105" dirty="0">
                <a:solidFill>
                  <a:srgbClr val="F4F6F0"/>
                </a:solidFill>
                <a:latin typeface="Arial"/>
                <a:cs typeface="Arial"/>
              </a:rPr>
              <a:t>and</a:t>
            </a:r>
            <a:r>
              <a:rPr sz="1200" b="1" spc="6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85" dirty="0">
                <a:solidFill>
                  <a:srgbClr val="F4F6F0"/>
                </a:solidFill>
                <a:latin typeface="Arial"/>
                <a:cs typeface="Arial"/>
              </a:rPr>
              <a:t>labor</a:t>
            </a:r>
            <a:r>
              <a:rPr sz="1200" b="1" spc="6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4F6F0"/>
                </a:solidFill>
                <a:latin typeface="Arial"/>
                <a:cs typeface="Arial"/>
              </a:rPr>
              <a:t>efforts.</a:t>
            </a:r>
            <a:endParaRPr sz="1200">
              <a:latin typeface="Arial"/>
              <a:cs typeface="Arial"/>
            </a:endParaRPr>
          </a:p>
          <a:p>
            <a:pPr marL="532130" indent="-172085">
              <a:lnSpc>
                <a:spcPct val="100000"/>
              </a:lnSpc>
              <a:spcBef>
                <a:spcPts val="1035"/>
              </a:spcBef>
              <a:buAutoNum type="arabicPeriod"/>
              <a:tabLst>
                <a:tab pos="532130" algn="l"/>
              </a:tabLst>
            </a:pPr>
            <a:r>
              <a:rPr sz="1200" b="1" spc="70" dirty="0">
                <a:solidFill>
                  <a:srgbClr val="F4F6F0"/>
                </a:solidFill>
                <a:latin typeface="Arial"/>
                <a:cs typeface="Arial"/>
              </a:rPr>
              <a:t>Thorough</a:t>
            </a:r>
            <a:r>
              <a:rPr sz="1200" b="1" spc="5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4F6F0"/>
                </a:solidFill>
                <a:latin typeface="Arial"/>
                <a:cs typeface="Arial"/>
              </a:rPr>
              <a:t>Analysis:</a:t>
            </a:r>
            <a:r>
              <a:rPr sz="1200" b="1" spc="5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75" dirty="0">
                <a:solidFill>
                  <a:srgbClr val="F4F6F0"/>
                </a:solidFill>
                <a:latin typeface="Arial"/>
                <a:cs typeface="Arial"/>
              </a:rPr>
              <a:t>Image</a:t>
            </a:r>
            <a:r>
              <a:rPr sz="1200" b="1" spc="5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4F6F0"/>
                </a:solidFill>
                <a:latin typeface="Arial"/>
                <a:cs typeface="Arial"/>
              </a:rPr>
              <a:t>masks</a:t>
            </a:r>
            <a:r>
              <a:rPr sz="1200" b="1" spc="6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55" dirty="0">
                <a:solidFill>
                  <a:srgbClr val="F4F6F0"/>
                </a:solidFill>
                <a:latin typeface="Arial"/>
                <a:cs typeface="Arial"/>
              </a:rPr>
              <a:t>ensure </a:t>
            </a:r>
            <a:r>
              <a:rPr sz="1200" b="1" spc="70" dirty="0">
                <a:solidFill>
                  <a:srgbClr val="F4F6F0"/>
                </a:solidFill>
                <a:latin typeface="Arial"/>
                <a:cs typeface="Arial"/>
              </a:rPr>
              <a:t>detailed</a:t>
            </a:r>
            <a:r>
              <a:rPr sz="1200" b="1" spc="5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65" dirty="0">
                <a:solidFill>
                  <a:srgbClr val="F4F6F0"/>
                </a:solidFill>
                <a:latin typeface="Arial"/>
                <a:cs typeface="Arial"/>
              </a:rPr>
              <a:t>pit</a:t>
            </a:r>
            <a:r>
              <a:rPr sz="1200" b="1" spc="6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4F6F0"/>
                </a:solidFill>
                <a:latin typeface="Arial"/>
                <a:cs typeface="Arial"/>
              </a:rPr>
              <a:t>examinations.</a:t>
            </a:r>
            <a:endParaRPr sz="1200">
              <a:latin typeface="Arial"/>
              <a:cs typeface="Arial"/>
            </a:endParaRPr>
          </a:p>
          <a:p>
            <a:pPr marL="540385" indent="-180340">
              <a:lnSpc>
                <a:spcPct val="100000"/>
              </a:lnSpc>
              <a:spcBef>
                <a:spcPts val="1035"/>
              </a:spcBef>
              <a:buAutoNum type="arabicPeriod"/>
              <a:tabLst>
                <a:tab pos="540385" algn="l"/>
              </a:tabLst>
            </a:pPr>
            <a:r>
              <a:rPr sz="1200" b="1" spc="70" dirty="0">
                <a:solidFill>
                  <a:srgbClr val="F4F6F0"/>
                </a:solidFill>
                <a:latin typeface="Arial"/>
                <a:cs typeface="Arial"/>
              </a:rPr>
              <a:t>Better</a:t>
            </a:r>
            <a:r>
              <a:rPr sz="1200" b="1" spc="9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20" dirty="0">
                <a:solidFill>
                  <a:srgbClr val="F4F6F0"/>
                </a:solidFill>
                <a:latin typeface="Arial"/>
                <a:cs typeface="Arial"/>
              </a:rPr>
              <a:t>Visualization:</a:t>
            </a:r>
            <a:r>
              <a:rPr sz="1200" b="1" spc="9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50" dirty="0">
                <a:solidFill>
                  <a:srgbClr val="F4F6F0"/>
                </a:solidFill>
                <a:latin typeface="Arial"/>
                <a:cs typeface="Arial"/>
              </a:rPr>
              <a:t>Isolating</a:t>
            </a:r>
            <a:r>
              <a:rPr sz="1200" b="1" spc="9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20" dirty="0">
                <a:solidFill>
                  <a:srgbClr val="F4F6F0"/>
                </a:solidFill>
                <a:latin typeface="Arial"/>
                <a:cs typeface="Arial"/>
              </a:rPr>
              <a:t>pits</a:t>
            </a:r>
            <a:r>
              <a:rPr sz="1200" b="1" spc="9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65" dirty="0">
                <a:solidFill>
                  <a:srgbClr val="F4F6F0"/>
                </a:solidFill>
                <a:latin typeface="Arial"/>
                <a:cs typeface="Arial"/>
              </a:rPr>
              <a:t>enhances</a:t>
            </a:r>
            <a:r>
              <a:rPr sz="1200" b="1" spc="9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55" dirty="0">
                <a:solidFill>
                  <a:srgbClr val="F4F6F0"/>
                </a:solidFill>
                <a:latin typeface="Arial"/>
                <a:cs typeface="Arial"/>
              </a:rPr>
              <a:t>clarity</a:t>
            </a:r>
            <a:r>
              <a:rPr sz="1200" b="1" spc="9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105" dirty="0">
                <a:solidFill>
                  <a:srgbClr val="F4F6F0"/>
                </a:solidFill>
                <a:latin typeface="Arial"/>
                <a:cs typeface="Arial"/>
              </a:rPr>
              <a:t>and</a:t>
            </a:r>
            <a:r>
              <a:rPr sz="1200" b="1" spc="9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55" dirty="0">
                <a:solidFill>
                  <a:srgbClr val="F4F6F0"/>
                </a:solidFill>
                <a:latin typeface="Arial"/>
                <a:cs typeface="Arial"/>
              </a:rPr>
              <a:t>understanding.</a:t>
            </a:r>
            <a:endParaRPr sz="1200">
              <a:latin typeface="Arial"/>
              <a:cs typeface="Arial"/>
            </a:endParaRPr>
          </a:p>
          <a:p>
            <a:pPr marL="536575" indent="-176530">
              <a:lnSpc>
                <a:spcPct val="100000"/>
              </a:lnSpc>
              <a:spcBef>
                <a:spcPts val="1035"/>
              </a:spcBef>
              <a:buAutoNum type="arabicPeriod"/>
              <a:tabLst>
                <a:tab pos="536575" algn="l"/>
              </a:tabLst>
            </a:pPr>
            <a:r>
              <a:rPr sz="1200" b="1" dirty="0">
                <a:solidFill>
                  <a:srgbClr val="F4F6F0"/>
                </a:solidFill>
                <a:latin typeface="Arial"/>
                <a:cs typeface="Arial"/>
              </a:rPr>
              <a:t>Versatility:</a:t>
            </a:r>
            <a:r>
              <a:rPr sz="1200" b="1" spc="6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75" dirty="0">
                <a:solidFill>
                  <a:srgbClr val="F4F6F0"/>
                </a:solidFill>
                <a:latin typeface="Arial"/>
                <a:cs typeface="Arial"/>
              </a:rPr>
              <a:t>Adaptable</a:t>
            </a:r>
            <a:r>
              <a:rPr sz="1200" b="1" spc="70" dirty="0">
                <a:solidFill>
                  <a:srgbClr val="F4F6F0"/>
                </a:solidFill>
                <a:latin typeface="Arial"/>
                <a:cs typeface="Arial"/>
              </a:rPr>
              <a:t> to </a:t>
            </a:r>
            <a:r>
              <a:rPr sz="1200" b="1" spc="55" dirty="0">
                <a:solidFill>
                  <a:srgbClr val="F4F6F0"/>
                </a:solidFill>
                <a:latin typeface="Arial"/>
                <a:cs typeface="Arial"/>
              </a:rPr>
              <a:t>various</a:t>
            </a:r>
            <a:r>
              <a:rPr sz="1200" b="1" spc="70" dirty="0">
                <a:solidFill>
                  <a:srgbClr val="F4F6F0"/>
                </a:solidFill>
                <a:latin typeface="Arial"/>
                <a:cs typeface="Arial"/>
              </a:rPr>
              <a:t> terrains </a:t>
            </a:r>
            <a:r>
              <a:rPr sz="1200" b="1" spc="105" dirty="0">
                <a:solidFill>
                  <a:srgbClr val="F4F6F0"/>
                </a:solidFill>
                <a:latin typeface="Arial"/>
                <a:cs typeface="Arial"/>
              </a:rPr>
              <a:t>and</a:t>
            </a:r>
            <a:r>
              <a:rPr sz="1200" b="1" spc="7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55" dirty="0">
                <a:solidFill>
                  <a:srgbClr val="F4F6F0"/>
                </a:solidFill>
                <a:latin typeface="Arial"/>
                <a:cs typeface="Arial"/>
              </a:rPr>
              <a:t>plot</a:t>
            </a:r>
            <a:r>
              <a:rPr sz="1200" b="1" spc="7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4F6F0"/>
                </a:solidFill>
                <a:latin typeface="Arial"/>
                <a:cs typeface="Arial"/>
              </a:rPr>
              <a:t>types.</a:t>
            </a:r>
            <a:endParaRPr sz="1200">
              <a:latin typeface="Arial"/>
              <a:cs typeface="Arial"/>
            </a:endParaRPr>
          </a:p>
          <a:p>
            <a:pPr marL="529590" indent="-169545">
              <a:lnSpc>
                <a:spcPct val="100000"/>
              </a:lnSpc>
              <a:spcBef>
                <a:spcPts val="1035"/>
              </a:spcBef>
              <a:buAutoNum type="arabicPeriod"/>
              <a:tabLst>
                <a:tab pos="529590" algn="l"/>
              </a:tabLst>
            </a:pPr>
            <a:r>
              <a:rPr sz="1200" b="1" spc="50" dirty="0">
                <a:solidFill>
                  <a:srgbClr val="F4F6F0"/>
                </a:solidFill>
                <a:latin typeface="Arial"/>
                <a:cs typeface="Arial"/>
              </a:rPr>
              <a:t>Comprehensive</a:t>
            </a:r>
            <a:r>
              <a:rPr sz="1200" b="1" spc="6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110" dirty="0">
                <a:solidFill>
                  <a:srgbClr val="F4F6F0"/>
                </a:solidFill>
                <a:latin typeface="Arial"/>
                <a:cs typeface="Arial"/>
              </a:rPr>
              <a:t>Data</a:t>
            </a:r>
            <a:r>
              <a:rPr sz="1200" b="1" spc="6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50" dirty="0">
                <a:solidFill>
                  <a:srgbClr val="F4F6F0"/>
                </a:solidFill>
                <a:latin typeface="Arial"/>
                <a:cs typeface="Arial"/>
              </a:rPr>
              <a:t>Integration:</a:t>
            </a:r>
            <a:r>
              <a:rPr sz="1200" b="1" spc="6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4F6F0"/>
                </a:solidFill>
                <a:latin typeface="Arial"/>
                <a:cs typeface="Arial"/>
              </a:rPr>
              <a:t>Allows</a:t>
            </a:r>
            <a:r>
              <a:rPr sz="1200" b="1" spc="6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60" dirty="0">
                <a:solidFill>
                  <a:srgbClr val="F4F6F0"/>
                </a:solidFill>
                <a:latin typeface="Arial"/>
                <a:cs typeface="Arial"/>
              </a:rPr>
              <a:t>merging</a:t>
            </a:r>
            <a:r>
              <a:rPr sz="1200" b="1" spc="6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4F6F0"/>
                </a:solidFill>
                <a:latin typeface="Arial"/>
                <a:cs typeface="Arial"/>
              </a:rPr>
              <a:t>with</a:t>
            </a:r>
            <a:r>
              <a:rPr sz="1200" b="1" spc="7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80" dirty="0">
                <a:solidFill>
                  <a:srgbClr val="F4F6F0"/>
                </a:solidFill>
                <a:latin typeface="Arial"/>
                <a:cs typeface="Arial"/>
              </a:rPr>
              <a:t>other</a:t>
            </a:r>
            <a:r>
              <a:rPr sz="1200" b="1" spc="65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200" b="1" spc="70" dirty="0">
                <a:solidFill>
                  <a:srgbClr val="F4F6F0"/>
                </a:solidFill>
                <a:latin typeface="Arial"/>
                <a:cs typeface="Arial"/>
              </a:rPr>
              <a:t>datasets</a:t>
            </a:r>
            <a:r>
              <a:rPr sz="1200" b="1" spc="65" dirty="0">
                <a:solidFill>
                  <a:srgbClr val="F4F6F0"/>
                </a:solidFill>
                <a:latin typeface="Arial"/>
                <a:cs typeface="Arial"/>
              </a:rPr>
              <a:t> for </a:t>
            </a:r>
            <a:r>
              <a:rPr sz="1200" b="1" dirty="0">
                <a:solidFill>
                  <a:srgbClr val="F4F6F0"/>
                </a:solidFill>
                <a:latin typeface="Arial"/>
                <a:cs typeface="Arial"/>
              </a:rPr>
              <a:t>holistic</a:t>
            </a:r>
            <a:r>
              <a:rPr sz="1200" b="1" spc="60" dirty="0">
                <a:solidFill>
                  <a:srgbClr val="F4F6F0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4F6F0"/>
                </a:solidFill>
                <a:latin typeface="Arial"/>
                <a:cs typeface="Arial"/>
              </a:rPr>
              <a:t>analysis</a:t>
            </a:r>
            <a:r>
              <a:rPr sz="1200" b="1" spc="-10" dirty="0">
                <a:solidFill>
                  <a:srgbClr val="F4F6F0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57399" y="548699"/>
            <a:ext cx="8029575" cy="4046220"/>
            <a:chOff x="557399" y="548699"/>
            <a:chExt cx="8029575" cy="4046220"/>
          </a:xfrm>
        </p:grpSpPr>
        <p:sp>
          <p:nvSpPr>
            <p:cNvPr id="4" name="object 4"/>
            <p:cNvSpPr/>
            <p:nvPr/>
          </p:nvSpPr>
          <p:spPr>
            <a:xfrm>
              <a:off x="557399" y="548699"/>
              <a:ext cx="8029575" cy="4046220"/>
            </a:xfrm>
            <a:custGeom>
              <a:avLst/>
              <a:gdLst/>
              <a:ahLst/>
              <a:cxnLst/>
              <a:rect l="l" t="t" r="r" b="b"/>
              <a:pathLst>
                <a:path w="8029575" h="4046220">
                  <a:moveTo>
                    <a:pt x="8029199" y="4046099"/>
                  </a:moveTo>
                  <a:lnTo>
                    <a:pt x="0" y="4046099"/>
                  </a:lnTo>
                  <a:lnTo>
                    <a:pt x="0" y="0"/>
                  </a:lnTo>
                  <a:lnTo>
                    <a:pt x="8029199" y="0"/>
                  </a:lnTo>
                  <a:lnTo>
                    <a:pt x="8029199" y="4046099"/>
                  </a:lnTo>
                  <a:close/>
                </a:path>
              </a:pathLst>
            </a:custGeom>
            <a:solidFill>
              <a:srgbClr val="F4F6F0">
                <a:alpha val="87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499" y="637539"/>
              <a:ext cx="7850999" cy="38684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8299" y="742949"/>
              <a:ext cx="7607934" cy="3657600"/>
            </a:xfrm>
            <a:custGeom>
              <a:avLst/>
              <a:gdLst/>
              <a:ahLst/>
              <a:cxnLst/>
              <a:rect l="l" t="t" r="r" b="b"/>
              <a:pathLst>
                <a:path w="7607934" h="3657600">
                  <a:moveTo>
                    <a:pt x="7607399" y="3657599"/>
                  </a:moveTo>
                  <a:lnTo>
                    <a:pt x="0" y="3657599"/>
                  </a:lnTo>
                  <a:lnTo>
                    <a:pt x="0" y="0"/>
                  </a:lnTo>
                  <a:lnTo>
                    <a:pt x="7607399" y="0"/>
                  </a:lnTo>
                  <a:lnTo>
                    <a:pt x="7607399" y="3657599"/>
                  </a:lnTo>
                  <a:close/>
                </a:path>
              </a:pathLst>
            </a:custGeom>
            <a:solidFill>
              <a:srgbClr val="26A3E7">
                <a:alpha val="685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8299" y="742949"/>
              <a:ext cx="7607934" cy="3657600"/>
            </a:xfrm>
            <a:custGeom>
              <a:avLst/>
              <a:gdLst/>
              <a:ahLst/>
              <a:cxnLst/>
              <a:rect l="l" t="t" r="r" b="b"/>
              <a:pathLst>
                <a:path w="7607934" h="3657600">
                  <a:moveTo>
                    <a:pt x="0" y="0"/>
                  </a:moveTo>
                  <a:lnTo>
                    <a:pt x="7607399" y="0"/>
                  </a:lnTo>
                  <a:lnTo>
                    <a:pt x="7607399" y="3657599"/>
                  </a:lnTo>
                  <a:lnTo>
                    <a:pt x="0" y="3657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12800" y="897890"/>
            <a:ext cx="10185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5" dirty="0">
                <a:solidFill>
                  <a:srgbClr val="FFFFFF"/>
                </a:solidFill>
                <a:latin typeface="Arial"/>
                <a:cs typeface="Arial"/>
              </a:rPr>
              <a:t>Cons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:-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212800" y="1360550"/>
            <a:ext cx="6329045" cy="222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9710" indent="210820">
              <a:lnSpc>
                <a:spcPct val="115700"/>
              </a:lnSpc>
              <a:spcBef>
                <a:spcPts val="100"/>
              </a:spcBef>
              <a:buAutoNum type="arabicPeriod"/>
              <a:tabLst>
                <a:tab pos="223520" algn="l"/>
              </a:tabLst>
            </a:pPr>
            <a:r>
              <a:rPr sz="1800" b="1" spc="75" dirty="0">
                <a:solidFill>
                  <a:srgbClr val="FFFFFF"/>
                </a:solidFill>
                <a:latin typeface="Arial"/>
                <a:cs typeface="Arial"/>
              </a:rPr>
              <a:t>Inconsistent</a:t>
            </a:r>
            <a:r>
              <a:rPr sz="1800" b="1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110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sz="1800" b="1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Alignment:</a:t>
            </a:r>
            <a:r>
              <a:rPr sz="1800" b="1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80" dirty="0">
                <a:solidFill>
                  <a:srgbClr val="FFFFFF"/>
                </a:solidFill>
                <a:latin typeface="Arial"/>
                <a:cs typeface="Arial"/>
              </a:rPr>
              <a:t>Altitude</a:t>
            </a:r>
            <a:r>
              <a:rPr sz="1800" b="1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16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b="1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95" dirty="0">
                <a:solidFill>
                  <a:srgbClr val="FFFFFF"/>
                </a:solidFill>
                <a:latin typeface="Arial"/>
                <a:cs typeface="Arial"/>
              </a:rPr>
              <a:t>angle </a:t>
            </a:r>
            <a:r>
              <a:rPr sz="1800" b="1" spc="100" dirty="0">
                <a:solidFill>
                  <a:srgbClr val="FFFFFF"/>
                </a:solidFill>
                <a:latin typeface="Arial"/>
                <a:cs typeface="Arial"/>
              </a:rPr>
              <a:t>changes</a:t>
            </a:r>
            <a:r>
              <a:rPr sz="18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100" dirty="0">
                <a:solidFill>
                  <a:srgbClr val="FFFFFF"/>
                </a:solidFill>
                <a:latin typeface="Arial"/>
                <a:cs typeface="Arial"/>
              </a:rPr>
              <a:t>disrupt</a:t>
            </a:r>
            <a:r>
              <a:rPr sz="18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110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sz="18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80" dirty="0">
                <a:solidFill>
                  <a:srgbClr val="FFFFFF"/>
                </a:solidFill>
                <a:latin typeface="Arial"/>
                <a:cs typeface="Arial"/>
              </a:rPr>
              <a:t>matching.</a:t>
            </a:r>
            <a:endParaRPr sz="1800">
              <a:latin typeface="Arial"/>
              <a:cs typeface="Arial"/>
            </a:endParaRPr>
          </a:p>
          <a:p>
            <a:pPr marL="12700" marR="5080" indent="255270">
              <a:lnSpc>
                <a:spcPct val="113399"/>
              </a:lnSpc>
              <a:spcBef>
                <a:spcPts val="1250"/>
              </a:spcBef>
              <a:buAutoNum type="arabicPeriod"/>
              <a:tabLst>
                <a:tab pos="267970" algn="l"/>
              </a:tabLst>
            </a:pPr>
            <a:r>
              <a:rPr sz="1800" b="1" spc="65" dirty="0">
                <a:solidFill>
                  <a:srgbClr val="FFFFFF"/>
                </a:solidFill>
                <a:latin typeface="Arial"/>
                <a:cs typeface="Arial"/>
              </a:rPr>
              <a:t>Time-</a:t>
            </a:r>
            <a:r>
              <a:rPr sz="1800" b="1" spc="75" dirty="0">
                <a:solidFill>
                  <a:srgbClr val="FFFFFF"/>
                </a:solidFill>
                <a:latin typeface="Arial"/>
                <a:cs typeface="Arial"/>
              </a:rPr>
              <a:t>Consuming</a:t>
            </a:r>
            <a:r>
              <a:rPr sz="1800" b="1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165" dirty="0">
                <a:solidFill>
                  <a:srgbClr val="FFFFFF"/>
                </a:solidFill>
                <a:latin typeface="Arial"/>
                <a:cs typeface="Arial"/>
              </a:rPr>
              <a:t>Manual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Stitching:</a:t>
            </a:r>
            <a:r>
              <a:rPr sz="1800" b="1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85" dirty="0">
                <a:solidFill>
                  <a:srgbClr val="FFFFFF"/>
                </a:solidFill>
                <a:latin typeface="Arial"/>
                <a:cs typeface="Arial"/>
              </a:rPr>
              <a:t>Stitching</a:t>
            </a:r>
            <a:r>
              <a:rPr sz="1800" b="1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70" dirty="0">
                <a:solidFill>
                  <a:srgbClr val="FFFFFF"/>
                </a:solidFill>
                <a:latin typeface="Arial"/>
                <a:cs typeface="Arial"/>
              </a:rPr>
              <a:t>many </a:t>
            </a:r>
            <a:r>
              <a:rPr sz="1800" b="1" spc="80" dirty="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r>
              <a:rPr sz="18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95" dirty="0">
                <a:solidFill>
                  <a:srgbClr val="FFFFFF"/>
                </a:solidFill>
                <a:latin typeface="Arial"/>
                <a:cs typeface="Arial"/>
              </a:rPr>
              <a:t>manually</a:t>
            </a:r>
            <a:r>
              <a:rPr sz="18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65" dirty="0">
                <a:solidFill>
                  <a:srgbClr val="FFFFFF"/>
                </a:solidFill>
                <a:latin typeface="Arial"/>
                <a:cs typeface="Arial"/>
              </a:rPr>
              <a:t>takes</a:t>
            </a:r>
            <a:r>
              <a:rPr sz="18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80" dirty="0">
                <a:solidFill>
                  <a:srgbClr val="FFFFFF"/>
                </a:solidFill>
                <a:latin typeface="Arial"/>
                <a:cs typeface="Arial"/>
              </a:rPr>
              <a:t>signiﬁcant</a:t>
            </a:r>
            <a:r>
              <a:rPr sz="18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130" dirty="0">
                <a:solidFill>
                  <a:srgbClr val="FFFFFF"/>
                </a:solidFill>
                <a:latin typeface="Arial"/>
                <a:cs typeface="Arial"/>
              </a:rPr>
              <a:t>amount</a:t>
            </a:r>
            <a:r>
              <a:rPr sz="18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8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45" dirty="0">
                <a:solidFill>
                  <a:srgbClr val="FFFFFF"/>
                </a:solidFill>
                <a:latin typeface="Arial"/>
                <a:cs typeface="Arial"/>
              </a:rPr>
              <a:t>time.</a:t>
            </a:r>
            <a:endParaRPr sz="1800">
              <a:latin typeface="Arial"/>
              <a:cs typeface="Arial"/>
            </a:endParaRPr>
          </a:p>
          <a:p>
            <a:pPr marL="12700" marR="292735" indent="257810">
              <a:lnSpc>
                <a:spcPct val="113399"/>
              </a:lnSpc>
              <a:spcBef>
                <a:spcPts val="1250"/>
              </a:spcBef>
              <a:buAutoNum type="arabicPeriod"/>
              <a:tabLst>
                <a:tab pos="270510" algn="l"/>
              </a:tabLst>
            </a:pPr>
            <a:r>
              <a:rPr sz="1800" b="1" spc="114" dirty="0">
                <a:solidFill>
                  <a:srgbClr val="FFFFFF"/>
                </a:solidFill>
                <a:latin typeface="Arial"/>
                <a:cs typeface="Arial"/>
              </a:rPr>
              <a:t>Overlapping</a:t>
            </a:r>
            <a:r>
              <a:rPr sz="18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Pixels:</a:t>
            </a:r>
            <a:r>
              <a:rPr sz="18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100" dirty="0">
                <a:solidFill>
                  <a:srgbClr val="FFFFFF"/>
                </a:solidFill>
                <a:latin typeface="Arial"/>
                <a:cs typeface="Arial"/>
              </a:rPr>
              <a:t>Overlaps</a:t>
            </a:r>
            <a:r>
              <a:rPr sz="18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100" dirty="0">
                <a:solidFill>
                  <a:srgbClr val="FFFFFF"/>
                </a:solidFill>
                <a:latin typeface="Arial"/>
                <a:cs typeface="Arial"/>
              </a:rPr>
              <a:t>cause</a:t>
            </a:r>
            <a:r>
              <a:rPr sz="18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85" dirty="0">
                <a:solidFill>
                  <a:srgbClr val="FFFFFF"/>
                </a:solidFill>
                <a:latin typeface="Arial"/>
                <a:cs typeface="Arial"/>
              </a:rPr>
              <a:t>confusion</a:t>
            </a:r>
            <a:r>
              <a:rPr sz="18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5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800" b="1" spc="75" dirty="0">
                <a:solidFill>
                  <a:srgbClr val="FFFFFF"/>
                </a:solidFill>
                <a:latin typeface="Arial"/>
                <a:cs typeface="Arial"/>
              </a:rPr>
              <a:t>sub-</a:t>
            </a:r>
            <a:r>
              <a:rPr sz="1800" b="1" spc="65" dirty="0">
                <a:solidFill>
                  <a:srgbClr val="FFFFFF"/>
                </a:solidFill>
                <a:latin typeface="Arial"/>
                <a:cs typeface="Arial"/>
              </a:rPr>
              <a:t>images.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51199" y="1023700"/>
            <a:ext cx="4041775" cy="3096260"/>
            <a:chOff x="2551199" y="1023700"/>
            <a:chExt cx="4041775" cy="3096260"/>
          </a:xfrm>
        </p:grpSpPr>
        <p:sp>
          <p:nvSpPr>
            <p:cNvPr id="3" name="object 3"/>
            <p:cNvSpPr/>
            <p:nvPr/>
          </p:nvSpPr>
          <p:spPr>
            <a:xfrm>
              <a:off x="2551199" y="1023700"/>
              <a:ext cx="4041775" cy="3096260"/>
            </a:xfrm>
            <a:custGeom>
              <a:avLst/>
              <a:gdLst/>
              <a:ahLst/>
              <a:cxnLst/>
              <a:rect l="l" t="t" r="r" b="b"/>
              <a:pathLst>
                <a:path w="4041775" h="3096260">
                  <a:moveTo>
                    <a:pt x="4041599" y="3095999"/>
                  </a:moveTo>
                  <a:lnTo>
                    <a:pt x="0" y="3095999"/>
                  </a:lnTo>
                  <a:lnTo>
                    <a:pt x="0" y="0"/>
                  </a:lnTo>
                  <a:lnTo>
                    <a:pt x="4041599" y="0"/>
                  </a:lnTo>
                  <a:lnTo>
                    <a:pt x="4041599" y="3095999"/>
                  </a:lnTo>
                  <a:close/>
                </a:path>
              </a:pathLst>
            </a:custGeom>
            <a:solidFill>
              <a:srgbClr val="F4F6F0">
                <a:alpha val="87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4574" y="1116330"/>
              <a:ext cx="3840599" cy="12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574" y="4005580"/>
              <a:ext cx="3840599" cy="127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651090" y="1122680"/>
            <a:ext cx="3827779" cy="2889250"/>
          </a:xfrm>
          <a:prstGeom prst="rect">
            <a:avLst/>
          </a:prstGeom>
          <a:ln w="13030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endParaRPr sz="2200">
              <a:latin typeface="Times New Roman"/>
              <a:cs typeface="Times New Roman"/>
            </a:endParaRPr>
          </a:p>
          <a:p>
            <a:pPr marL="418465" marR="395605" algn="ctr">
              <a:lnSpc>
                <a:spcPct val="113599"/>
              </a:lnSpc>
            </a:pPr>
            <a:r>
              <a:rPr sz="2200" b="1" i="1" spc="295" dirty="0">
                <a:solidFill>
                  <a:srgbClr val="997545"/>
                </a:solidFill>
                <a:latin typeface="Calibri"/>
                <a:cs typeface="Calibri"/>
              </a:rPr>
              <a:t>Step</a:t>
            </a:r>
            <a:r>
              <a:rPr sz="2200" b="1" i="1" spc="114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spc="175" dirty="0">
                <a:solidFill>
                  <a:srgbClr val="997545"/>
                </a:solidFill>
                <a:latin typeface="Calibri"/>
                <a:cs typeface="Calibri"/>
              </a:rPr>
              <a:t>2</a:t>
            </a:r>
            <a:r>
              <a:rPr sz="2200" b="1" i="1" spc="114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dirty="0">
                <a:solidFill>
                  <a:srgbClr val="997545"/>
                </a:solidFill>
                <a:latin typeface="Calibri"/>
                <a:cs typeface="Calibri"/>
              </a:rPr>
              <a:t>:</a:t>
            </a:r>
            <a:r>
              <a:rPr sz="2200" b="1" i="1" spc="120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spc="245" dirty="0">
                <a:solidFill>
                  <a:srgbClr val="997545"/>
                </a:solidFill>
                <a:latin typeface="Calibri"/>
                <a:cs typeface="Calibri"/>
              </a:rPr>
              <a:t>Isolating</a:t>
            </a:r>
            <a:r>
              <a:rPr sz="2200" b="1" i="1" spc="114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spc="254" dirty="0">
                <a:solidFill>
                  <a:srgbClr val="997545"/>
                </a:solidFill>
                <a:latin typeface="Calibri"/>
                <a:cs typeface="Calibri"/>
              </a:rPr>
              <a:t>the </a:t>
            </a:r>
            <a:r>
              <a:rPr sz="2200" b="1" i="1" spc="240" dirty="0">
                <a:solidFill>
                  <a:srgbClr val="997545"/>
                </a:solidFill>
                <a:latin typeface="Calibri"/>
                <a:cs typeface="Calibri"/>
              </a:rPr>
              <a:t>Useful</a:t>
            </a:r>
            <a:r>
              <a:rPr sz="2200" b="1" i="1" spc="135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spc="285" dirty="0">
                <a:solidFill>
                  <a:srgbClr val="997545"/>
                </a:solidFill>
                <a:latin typeface="Calibri"/>
                <a:cs typeface="Calibri"/>
              </a:rPr>
              <a:t>Areas</a:t>
            </a:r>
            <a:r>
              <a:rPr sz="2200" b="1" i="1" spc="140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spc="285" dirty="0">
                <a:solidFill>
                  <a:srgbClr val="997545"/>
                </a:solidFill>
                <a:latin typeface="Calibri"/>
                <a:cs typeface="Calibri"/>
              </a:rPr>
              <a:t>using</a:t>
            </a:r>
            <a:r>
              <a:rPr sz="2200" b="1" i="1" spc="420" dirty="0">
                <a:solidFill>
                  <a:srgbClr val="997545"/>
                </a:solidFill>
                <a:latin typeface="Calibri"/>
                <a:cs typeface="Calibri"/>
              </a:rPr>
              <a:t> K</a:t>
            </a:r>
            <a:r>
              <a:rPr sz="2200" b="1" i="1" spc="125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spc="285" dirty="0">
                <a:solidFill>
                  <a:srgbClr val="997545"/>
                </a:solidFill>
                <a:latin typeface="Calibri"/>
                <a:cs typeface="Calibri"/>
              </a:rPr>
              <a:t>Means</a:t>
            </a:r>
            <a:endParaRPr sz="2200">
              <a:latin typeface="Calibri"/>
              <a:cs typeface="Calibri"/>
            </a:endParaRPr>
          </a:p>
          <a:p>
            <a:pPr marL="15875" algn="ctr">
              <a:lnSpc>
                <a:spcPct val="100000"/>
              </a:lnSpc>
              <a:spcBef>
                <a:spcPts val="2090"/>
              </a:spcBef>
            </a:pPr>
            <a:r>
              <a:rPr sz="1600" b="1" dirty="0">
                <a:solidFill>
                  <a:srgbClr val="025766"/>
                </a:solidFill>
                <a:latin typeface="Palatino Linotype"/>
                <a:cs typeface="Palatino Linotype"/>
              </a:rPr>
              <a:t>Pre-Processing</a:t>
            </a:r>
            <a:r>
              <a:rPr sz="1600" b="1" spc="70" dirty="0">
                <a:solidFill>
                  <a:srgbClr val="025766"/>
                </a:solidFill>
                <a:latin typeface="Palatino Linotype"/>
                <a:cs typeface="Palatino Linotype"/>
              </a:rPr>
              <a:t> </a:t>
            </a:r>
            <a:r>
              <a:rPr sz="1600" b="1" dirty="0">
                <a:solidFill>
                  <a:srgbClr val="025766"/>
                </a:solidFill>
                <a:latin typeface="Palatino Linotype"/>
                <a:cs typeface="Palatino Linotype"/>
              </a:rPr>
              <a:t>the</a:t>
            </a:r>
            <a:r>
              <a:rPr sz="1600" b="1" spc="70" dirty="0">
                <a:solidFill>
                  <a:srgbClr val="025766"/>
                </a:solidFill>
                <a:latin typeface="Palatino Linotype"/>
                <a:cs typeface="Palatino Linotype"/>
              </a:rPr>
              <a:t> </a:t>
            </a:r>
            <a:r>
              <a:rPr sz="1600" b="1" spc="-20" dirty="0">
                <a:solidFill>
                  <a:srgbClr val="025766"/>
                </a:solidFill>
                <a:latin typeface="Palatino Linotype"/>
                <a:cs typeface="Palatino Linotype"/>
              </a:rPr>
              <a:t>Data</a:t>
            </a:r>
            <a:endParaRPr sz="1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57399" y="548699"/>
            <a:ext cx="8029575" cy="4046220"/>
            <a:chOff x="557399" y="548699"/>
            <a:chExt cx="8029575" cy="4046220"/>
          </a:xfrm>
        </p:grpSpPr>
        <p:sp>
          <p:nvSpPr>
            <p:cNvPr id="4" name="object 4"/>
            <p:cNvSpPr/>
            <p:nvPr/>
          </p:nvSpPr>
          <p:spPr>
            <a:xfrm>
              <a:off x="557399" y="548699"/>
              <a:ext cx="8029575" cy="4046220"/>
            </a:xfrm>
            <a:custGeom>
              <a:avLst/>
              <a:gdLst/>
              <a:ahLst/>
              <a:cxnLst/>
              <a:rect l="l" t="t" r="r" b="b"/>
              <a:pathLst>
                <a:path w="8029575" h="4046220">
                  <a:moveTo>
                    <a:pt x="8029199" y="4046099"/>
                  </a:moveTo>
                  <a:lnTo>
                    <a:pt x="0" y="4046099"/>
                  </a:lnTo>
                  <a:lnTo>
                    <a:pt x="0" y="0"/>
                  </a:lnTo>
                  <a:lnTo>
                    <a:pt x="8029199" y="0"/>
                  </a:lnTo>
                  <a:lnTo>
                    <a:pt x="8029199" y="4046099"/>
                  </a:lnTo>
                  <a:close/>
                </a:path>
              </a:pathLst>
            </a:custGeom>
            <a:solidFill>
              <a:srgbClr val="F4F6F0">
                <a:alpha val="87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499" y="637539"/>
              <a:ext cx="7850999" cy="386842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93855" y="3531891"/>
            <a:ext cx="4438015" cy="70294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394970" marR="5080" indent="-382905">
              <a:lnSpc>
                <a:spcPts val="2640"/>
              </a:lnSpc>
              <a:spcBef>
                <a:spcPts val="229"/>
              </a:spcBef>
            </a:pPr>
            <a:r>
              <a:rPr sz="2250" b="1" i="1" spc="-204" dirty="0">
                <a:solidFill>
                  <a:srgbClr val="334147"/>
                </a:solidFill>
                <a:latin typeface="Georgia"/>
                <a:cs typeface="Georgia"/>
              </a:rPr>
              <a:t>Isolation</a:t>
            </a:r>
            <a:r>
              <a:rPr sz="2250" b="1" i="1" spc="-5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2250" b="1" i="1" spc="-170" dirty="0">
                <a:solidFill>
                  <a:srgbClr val="334147"/>
                </a:solidFill>
                <a:latin typeface="Georgia"/>
                <a:cs typeface="Georgia"/>
              </a:rPr>
              <a:t>of</a:t>
            </a:r>
            <a:r>
              <a:rPr sz="2250" b="1" i="1" spc="-26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2250" b="1" i="1" spc="-229" dirty="0">
                <a:solidFill>
                  <a:srgbClr val="334147"/>
                </a:solidFill>
                <a:latin typeface="Georgia"/>
                <a:cs typeface="Georgia"/>
              </a:rPr>
              <a:t>Area</a:t>
            </a:r>
            <a:r>
              <a:rPr sz="2250" b="1" i="1" spc="-5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2250" b="1" i="1" spc="-170" dirty="0">
                <a:solidFill>
                  <a:srgbClr val="334147"/>
                </a:solidFill>
                <a:latin typeface="Georgia"/>
                <a:cs typeface="Georgia"/>
              </a:rPr>
              <a:t>of</a:t>
            </a:r>
            <a:r>
              <a:rPr sz="2250" b="1" i="1" spc="-5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2250" b="1" i="1" spc="-195" dirty="0">
                <a:solidFill>
                  <a:srgbClr val="334147"/>
                </a:solidFill>
                <a:latin typeface="Georgia"/>
                <a:cs typeface="Georgia"/>
              </a:rPr>
              <a:t>Interest</a:t>
            </a:r>
            <a:r>
              <a:rPr sz="2250" b="1" i="1" spc="-5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2250" b="1" i="1" spc="-180" dirty="0">
                <a:solidFill>
                  <a:srgbClr val="334147"/>
                </a:solidFill>
                <a:latin typeface="Georgia"/>
                <a:cs typeface="Georgia"/>
              </a:rPr>
              <a:t>for</a:t>
            </a:r>
            <a:r>
              <a:rPr sz="2250" b="1" i="1" spc="-5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2250" b="1" i="1" spc="-155" dirty="0">
                <a:solidFill>
                  <a:srgbClr val="334147"/>
                </a:solidFill>
                <a:latin typeface="Georgia"/>
                <a:cs typeface="Georgia"/>
              </a:rPr>
              <a:t>Pitt </a:t>
            </a:r>
            <a:r>
              <a:rPr sz="2250" b="1" i="1" spc="-220" dirty="0">
                <a:solidFill>
                  <a:srgbClr val="334147"/>
                </a:solidFill>
                <a:latin typeface="Georgia"/>
                <a:cs typeface="Georgia"/>
              </a:rPr>
              <a:t>Numbering</a:t>
            </a:r>
            <a:r>
              <a:rPr sz="2250" b="1" i="1" spc="-8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2250" b="1" i="1" spc="-254" dirty="0">
                <a:solidFill>
                  <a:srgbClr val="334147"/>
                </a:solidFill>
                <a:latin typeface="Georgia"/>
                <a:cs typeface="Georgia"/>
              </a:rPr>
              <a:t>and</a:t>
            </a:r>
            <a:r>
              <a:rPr sz="2250" b="1" i="1" spc="-6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2250" b="1" i="1" spc="-105" dirty="0">
                <a:solidFill>
                  <a:srgbClr val="334147"/>
                </a:solidFill>
                <a:latin typeface="Georgia"/>
                <a:cs typeface="Georgia"/>
              </a:rPr>
              <a:t>Comparison</a:t>
            </a:r>
            <a:endParaRPr sz="225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2400" y="63500"/>
            <a:ext cx="8813800" cy="4820285"/>
            <a:chOff x="152400" y="63500"/>
            <a:chExt cx="8813800" cy="482028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5788" y="1370499"/>
              <a:ext cx="2325423" cy="19780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326738" y="1351449"/>
              <a:ext cx="2364105" cy="2016760"/>
            </a:xfrm>
            <a:custGeom>
              <a:avLst/>
              <a:gdLst/>
              <a:ahLst/>
              <a:cxnLst/>
              <a:rect l="l" t="t" r="r" b="b"/>
              <a:pathLst>
                <a:path w="2364104" h="2016760">
                  <a:moveTo>
                    <a:pt x="0" y="0"/>
                  </a:moveTo>
                  <a:lnTo>
                    <a:pt x="2363523" y="0"/>
                  </a:lnTo>
                  <a:lnTo>
                    <a:pt x="2363523" y="2016163"/>
                  </a:lnTo>
                  <a:lnTo>
                    <a:pt x="0" y="2016163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3341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8100" y="2684350"/>
              <a:ext cx="2539999" cy="21610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69050" y="2665299"/>
              <a:ext cx="2578100" cy="2199640"/>
            </a:xfrm>
            <a:custGeom>
              <a:avLst/>
              <a:gdLst/>
              <a:ahLst/>
              <a:cxnLst/>
              <a:rect l="l" t="t" r="r" b="b"/>
              <a:pathLst>
                <a:path w="2578100" h="2199640">
                  <a:moveTo>
                    <a:pt x="0" y="0"/>
                  </a:moveTo>
                  <a:lnTo>
                    <a:pt x="2578099" y="0"/>
                  </a:lnTo>
                  <a:lnTo>
                    <a:pt x="2578099" y="2199100"/>
                  </a:lnTo>
                  <a:lnTo>
                    <a:pt x="0" y="219910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500" y="101600"/>
              <a:ext cx="2438399" cy="21030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1450" y="82550"/>
              <a:ext cx="2476500" cy="2141220"/>
            </a:xfrm>
            <a:custGeom>
              <a:avLst/>
              <a:gdLst/>
              <a:ahLst/>
              <a:cxnLst/>
              <a:rect l="l" t="t" r="r" b="b"/>
              <a:pathLst>
                <a:path w="2476500" h="2141220">
                  <a:moveTo>
                    <a:pt x="0" y="0"/>
                  </a:moveTo>
                  <a:lnTo>
                    <a:pt x="2476499" y="0"/>
                  </a:lnTo>
                  <a:lnTo>
                    <a:pt x="2476499" y="2141100"/>
                  </a:lnTo>
                  <a:lnTo>
                    <a:pt x="0" y="214110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4F6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28899" y="1153100"/>
              <a:ext cx="3759835" cy="2611755"/>
            </a:xfrm>
            <a:custGeom>
              <a:avLst/>
              <a:gdLst/>
              <a:ahLst/>
              <a:cxnLst/>
              <a:rect l="l" t="t" r="r" b="b"/>
              <a:pathLst>
                <a:path w="3759835" h="2611754">
                  <a:moveTo>
                    <a:pt x="0" y="0"/>
                  </a:moveTo>
                  <a:lnTo>
                    <a:pt x="63181" y="13547"/>
                  </a:lnTo>
                  <a:lnTo>
                    <a:pt x="119012" y="51833"/>
                  </a:lnTo>
                  <a:lnTo>
                    <a:pt x="168541" y="111323"/>
                  </a:lnTo>
                  <a:lnTo>
                    <a:pt x="191271" y="147916"/>
                  </a:lnTo>
                  <a:lnTo>
                    <a:pt x="212819" y="188484"/>
                  </a:lnTo>
                  <a:lnTo>
                    <a:pt x="233318" y="232586"/>
                  </a:lnTo>
                  <a:lnTo>
                    <a:pt x="252898" y="279781"/>
                  </a:lnTo>
                  <a:lnTo>
                    <a:pt x="271691" y="329626"/>
                  </a:lnTo>
                  <a:lnTo>
                    <a:pt x="289828" y="381680"/>
                  </a:lnTo>
                  <a:lnTo>
                    <a:pt x="307440" y="435502"/>
                  </a:lnTo>
                  <a:lnTo>
                    <a:pt x="324659" y="490648"/>
                  </a:lnTo>
                  <a:lnTo>
                    <a:pt x="341616" y="546678"/>
                  </a:lnTo>
                  <a:lnTo>
                    <a:pt x="358442" y="603150"/>
                  </a:lnTo>
                  <a:lnTo>
                    <a:pt x="375269" y="659621"/>
                  </a:lnTo>
                  <a:lnTo>
                    <a:pt x="392228" y="715651"/>
                  </a:lnTo>
                  <a:lnTo>
                    <a:pt x="409450" y="770798"/>
                  </a:lnTo>
                  <a:lnTo>
                    <a:pt x="427066" y="824619"/>
                  </a:lnTo>
                  <a:lnTo>
                    <a:pt x="445208" y="876673"/>
                  </a:lnTo>
                  <a:lnTo>
                    <a:pt x="464007" y="926518"/>
                  </a:lnTo>
                  <a:lnTo>
                    <a:pt x="483594" y="973713"/>
                  </a:lnTo>
                  <a:lnTo>
                    <a:pt x="504101" y="1017815"/>
                  </a:lnTo>
                  <a:lnTo>
                    <a:pt x="525658" y="1058383"/>
                  </a:lnTo>
                  <a:lnTo>
                    <a:pt x="548397" y="1094976"/>
                  </a:lnTo>
                  <a:lnTo>
                    <a:pt x="572449" y="1127151"/>
                  </a:lnTo>
                  <a:lnTo>
                    <a:pt x="625017" y="1176481"/>
                  </a:lnTo>
                  <a:lnTo>
                    <a:pt x="684413" y="1202839"/>
                  </a:lnTo>
                  <a:lnTo>
                    <a:pt x="716999" y="1206300"/>
                  </a:lnTo>
                </a:path>
                <a:path w="3759835" h="2611754">
                  <a:moveTo>
                    <a:pt x="3042312" y="1206431"/>
                  </a:moveTo>
                  <a:lnTo>
                    <a:pt x="3098856" y="1218960"/>
                  </a:lnTo>
                  <a:lnTo>
                    <a:pt x="3149499" y="1254620"/>
                  </a:lnTo>
                  <a:lnTo>
                    <a:pt x="3194979" y="1310520"/>
                  </a:lnTo>
                  <a:lnTo>
                    <a:pt x="3216013" y="1345156"/>
                  </a:lnTo>
                  <a:lnTo>
                    <a:pt x="3236033" y="1383768"/>
                  </a:lnTo>
                  <a:lnTo>
                    <a:pt x="3255132" y="1425994"/>
                  </a:lnTo>
                  <a:lnTo>
                    <a:pt x="3273401" y="1471472"/>
                  </a:lnTo>
                  <a:lnTo>
                    <a:pt x="3290932" y="1519842"/>
                  </a:lnTo>
                  <a:lnTo>
                    <a:pt x="3307819" y="1570742"/>
                  </a:lnTo>
                  <a:lnTo>
                    <a:pt x="3324152" y="1623811"/>
                  </a:lnTo>
                  <a:lnTo>
                    <a:pt x="3340025" y="1678686"/>
                  </a:lnTo>
                  <a:lnTo>
                    <a:pt x="3355529" y="1735007"/>
                  </a:lnTo>
                  <a:lnTo>
                    <a:pt x="3370758" y="1792413"/>
                  </a:lnTo>
                  <a:lnTo>
                    <a:pt x="3385802" y="1850541"/>
                  </a:lnTo>
                  <a:lnTo>
                    <a:pt x="3400754" y="1909031"/>
                  </a:lnTo>
                  <a:lnTo>
                    <a:pt x="3415708" y="1967521"/>
                  </a:lnTo>
                  <a:lnTo>
                    <a:pt x="3430753" y="2025649"/>
                  </a:lnTo>
                  <a:lnTo>
                    <a:pt x="3445984" y="2083055"/>
                  </a:lnTo>
                  <a:lnTo>
                    <a:pt x="3461492" y="2139376"/>
                  </a:lnTo>
                  <a:lnTo>
                    <a:pt x="3477369" y="2194252"/>
                  </a:lnTo>
                  <a:lnTo>
                    <a:pt x="3493707" y="2247320"/>
                  </a:lnTo>
                  <a:lnTo>
                    <a:pt x="3510599" y="2298220"/>
                  </a:lnTo>
                  <a:lnTo>
                    <a:pt x="3528137" y="2346590"/>
                  </a:lnTo>
                  <a:lnTo>
                    <a:pt x="3546413" y="2392069"/>
                  </a:lnTo>
                  <a:lnTo>
                    <a:pt x="3565519" y="2434295"/>
                  </a:lnTo>
                  <a:lnTo>
                    <a:pt x="3585547" y="2472906"/>
                  </a:lnTo>
                  <a:lnTo>
                    <a:pt x="3606590" y="2507542"/>
                  </a:lnTo>
                  <a:lnTo>
                    <a:pt x="3652087" y="2563442"/>
                  </a:lnTo>
                  <a:lnTo>
                    <a:pt x="3702749" y="2599102"/>
                  </a:lnTo>
                  <a:lnTo>
                    <a:pt x="3730246" y="2608439"/>
                  </a:lnTo>
                  <a:lnTo>
                    <a:pt x="3759312" y="2611631"/>
                  </a:lnTo>
                </a:path>
              </a:pathLst>
            </a:custGeom>
            <a:ln w="38099">
              <a:solidFill>
                <a:srgbClr val="B45F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9143987" y="563118"/>
                  </a:moveTo>
                  <a:lnTo>
                    <a:pt x="8586597" y="563118"/>
                  </a:lnTo>
                  <a:lnTo>
                    <a:pt x="8586597" y="4580394"/>
                  </a:lnTo>
                  <a:lnTo>
                    <a:pt x="9143987" y="4580394"/>
                  </a:lnTo>
                  <a:lnTo>
                    <a:pt x="9143987" y="563118"/>
                  </a:lnTo>
                  <a:close/>
                </a:path>
                <a:path w="9144000" h="5143500">
                  <a:moveTo>
                    <a:pt x="9144000" y="0"/>
                  </a:moveTo>
                  <a:lnTo>
                    <a:pt x="0" y="0"/>
                  </a:lnTo>
                  <a:lnTo>
                    <a:pt x="0" y="562610"/>
                  </a:lnTo>
                  <a:lnTo>
                    <a:pt x="0" y="4580902"/>
                  </a:lnTo>
                  <a:lnTo>
                    <a:pt x="0" y="5143500"/>
                  </a:lnTo>
                  <a:lnTo>
                    <a:pt x="9144000" y="5143500"/>
                  </a:lnTo>
                  <a:lnTo>
                    <a:pt x="9144000" y="4580902"/>
                  </a:lnTo>
                  <a:lnTo>
                    <a:pt x="557390" y="4580902"/>
                  </a:lnTo>
                  <a:lnTo>
                    <a:pt x="557390" y="562622"/>
                  </a:lnTo>
                  <a:lnTo>
                    <a:pt x="9144000" y="56262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721">
                <a:alpha val="7038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399" y="548640"/>
              <a:ext cx="8029199" cy="40462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53317" y="861617"/>
              <a:ext cx="1176020" cy="1175385"/>
            </a:xfrm>
            <a:custGeom>
              <a:avLst/>
              <a:gdLst/>
              <a:ahLst/>
              <a:cxnLst/>
              <a:rect l="l" t="t" r="r" b="b"/>
              <a:pathLst>
                <a:path w="1176020" h="1175385">
                  <a:moveTo>
                    <a:pt x="435091" y="1020989"/>
                  </a:moveTo>
                  <a:lnTo>
                    <a:pt x="466642" y="1029777"/>
                  </a:lnTo>
                  <a:lnTo>
                    <a:pt x="496465" y="1036763"/>
                  </a:lnTo>
                  <a:lnTo>
                    <a:pt x="528088" y="1040293"/>
                  </a:lnTo>
                  <a:lnTo>
                    <a:pt x="559639" y="1043822"/>
                  </a:lnTo>
                  <a:lnTo>
                    <a:pt x="591263" y="1043822"/>
                  </a:lnTo>
                  <a:lnTo>
                    <a:pt x="652636" y="1038492"/>
                  </a:lnTo>
                  <a:lnTo>
                    <a:pt x="714010" y="1024519"/>
                  </a:lnTo>
                  <a:lnTo>
                    <a:pt x="773727" y="1001686"/>
                  </a:lnTo>
                  <a:lnTo>
                    <a:pt x="831571" y="970138"/>
                  </a:lnTo>
                  <a:lnTo>
                    <a:pt x="884229" y="931531"/>
                  </a:lnTo>
                  <a:lnTo>
                    <a:pt x="908793" y="908698"/>
                  </a:lnTo>
                  <a:lnTo>
                    <a:pt x="952662" y="857847"/>
                  </a:lnTo>
                  <a:lnTo>
                    <a:pt x="987743" y="803466"/>
                  </a:lnTo>
                  <a:lnTo>
                    <a:pt x="1014036" y="745556"/>
                  </a:lnTo>
                  <a:lnTo>
                    <a:pt x="1031613" y="684189"/>
                  </a:lnTo>
                  <a:lnTo>
                    <a:pt x="1042129" y="622749"/>
                  </a:lnTo>
                  <a:lnTo>
                    <a:pt x="1043858" y="591201"/>
                  </a:lnTo>
                  <a:lnTo>
                    <a:pt x="1043858" y="559653"/>
                  </a:lnTo>
                  <a:lnTo>
                    <a:pt x="1040329" y="528033"/>
                  </a:lnTo>
                  <a:lnTo>
                    <a:pt x="1036871" y="496485"/>
                  </a:lnTo>
                  <a:lnTo>
                    <a:pt x="1029811" y="466666"/>
                  </a:lnTo>
                  <a:lnTo>
                    <a:pt x="1021095" y="435046"/>
                  </a:lnTo>
                </a:path>
                <a:path w="1176020" h="1175385">
                  <a:moveTo>
                    <a:pt x="1157890" y="17574"/>
                  </a:moveTo>
                  <a:lnTo>
                    <a:pt x="1147373" y="8787"/>
                  </a:lnTo>
                  <a:lnTo>
                    <a:pt x="1135127" y="3529"/>
                  </a:lnTo>
                  <a:lnTo>
                    <a:pt x="1119279" y="0"/>
                  </a:lnTo>
                  <a:lnTo>
                    <a:pt x="1103503" y="0"/>
                  </a:lnTo>
                  <a:lnTo>
                    <a:pt x="1063164" y="5258"/>
                  </a:lnTo>
                  <a:lnTo>
                    <a:pt x="1015837" y="21103"/>
                  </a:lnTo>
                  <a:lnTo>
                    <a:pt x="961451" y="43864"/>
                  </a:lnTo>
                  <a:lnTo>
                    <a:pt x="933357" y="59638"/>
                  </a:lnTo>
                  <a:lnTo>
                    <a:pt x="903534" y="75484"/>
                  </a:lnTo>
                  <a:lnTo>
                    <a:pt x="840359" y="115820"/>
                  </a:lnTo>
                  <a:lnTo>
                    <a:pt x="771926" y="163142"/>
                  </a:lnTo>
                  <a:lnTo>
                    <a:pt x="707023" y="140381"/>
                  </a:lnTo>
                  <a:lnTo>
                    <a:pt x="640390" y="128064"/>
                  </a:lnTo>
                  <a:lnTo>
                    <a:pt x="607038" y="124607"/>
                  </a:lnTo>
                  <a:lnTo>
                    <a:pt x="571957" y="124607"/>
                  </a:lnTo>
                  <a:lnTo>
                    <a:pt x="505253" y="131594"/>
                  </a:lnTo>
                  <a:lnTo>
                    <a:pt x="438620" y="149096"/>
                  </a:lnTo>
                  <a:lnTo>
                    <a:pt x="375446" y="175458"/>
                  </a:lnTo>
                  <a:lnTo>
                    <a:pt x="315801" y="214065"/>
                  </a:lnTo>
                  <a:lnTo>
                    <a:pt x="287707" y="235097"/>
                  </a:lnTo>
                  <a:lnTo>
                    <a:pt x="259685" y="259659"/>
                  </a:lnTo>
                  <a:lnTo>
                    <a:pt x="235122" y="287749"/>
                  </a:lnTo>
                  <a:lnTo>
                    <a:pt x="214015" y="315768"/>
                  </a:lnTo>
                  <a:lnTo>
                    <a:pt x="175476" y="375407"/>
                  </a:lnTo>
                  <a:lnTo>
                    <a:pt x="149112" y="438575"/>
                  </a:lnTo>
                  <a:lnTo>
                    <a:pt x="131607" y="505272"/>
                  </a:lnTo>
                  <a:lnTo>
                    <a:pt x="124548" y="571898"/>
                  </a:lnTo>
                  <a:lnTo>
                    <a:pt x="124548" y="606975"/>
                  </a:lnTo>
                  <a:lnTo>
                    <a:pt x="133336" y="673673"/>
                  </a:lnTo>
                  <a:lnTo>
                    <a:pt x="150913" y="740298"/>
                  </a:lnTo>
                  <a:lnTo>
                    <a:pt x="163158" y="771846"/>
                  </a:lnTo>
                  <a:lnTo>
                    <a:pt x="115759" y="840272"/>
                  </a:lnTo>
                  <a:lnTo>
                    <a:pt x="75420" y="903440"/>
                  </a:lnTo>
                  <a:lnTo>
                    <a:pt x="59644" y="933260"/>
                  </a:lnTo>
                  <a:lnTo>
                    <a:pt x="43868" y="961350"/>
                  </a:lnTo>
                  <a:lnTo>
                    <a:pt x="21033" y="1015731"/>
                  </a:lnTo>
                  <a:lnTo>
                    <a:pt x="5258" y="1063053"/>
                  </a:lnTo>
                  <a:lnTo>
                    <a:pt x="0" y="1103461"/>
                  </a:lnTo>
                  <a:lnTo>
                    <a:pt x="0" y="1119235"/>
                  </a:lnTo>
                  <a:lnTo>
                    <a:pt x="3529" y="1135009"/>
                  </a:lnTo>
                  <a:lnTo>
                    <a:pt x="8788" y="1147253"/>
                  </a:lnTo>
                  <a:lnTo>
                    <a:pt x="17576" y="1157841"/>
                  </a:lnTo>
                  <a:lnTo>
                    <a:pt x="24563" y="1164828"/>
                  </a:lnTo>
                  <a:lnTo>
                    <a:pt x="35080" y="1170086"/>
                  </a:lnTo>
                  <a:lnTo>
                    <a:pt x="45597" y="1173616"/>
                  </a:lnTo>
                  <a:lnTo>
                    <a:pt x="57915" y="1175344"/>
                  </a:lnTo>
                  <a:lnTo>
                    <a:pt x="70161" y="1175344"/>
                  </a:lnTo>
                  <a:lnTo>
                    <a:pt x="84208" y="1175344"/>
                  </a:lnTo>
                  <a:lnTo>
                    <a:pt x="99984" y="1171815"/>
                  </a:lnTo>
                  <a:lnTo>
                    <a:pt x="117560" y="1168358"/>
                  </a:lnTo>
                  <a:lnTo>
                    <a:pt x="154370" y="1157841"/>
                  </a:lnTo>
                  <a:lnTo>
                    <a:pt x="194710" y="1140267"/>
                  </a:lnTo>
                  <a:lnTo>
                    <a:pt x="238579" y="1119235"/>
                  </a:lnTo>
                  <a:lnTo>
                    <a:pt x="284249" y="1091144"/>
                  </a:lnTo>
                  <a:lnTo>
                    <a:pt x="335106" y="1059596"/>
                  </a:lnTo>
                  <a:lnTo>
                    <a:pt x="385963" y="1024519"/>
                  </a:lnTo>
                  <a:lnTo>
                    <a:pt x="440349" y="984111"/>
                  </a:lnTo>
                  <a:lnTo>
                    <a:pt x="496465" y="940318"/>
                  </a:lnTo>
                  <a:lnTo>
                    <a:pt x="554381" y="892924"/>
                  </a:lnTo>
                  <a:lnTo>
                    <a:pt x="612297" y="842073"/>
                  </a:lnTo>
                  <a:lnTo>
                    <a:pt x="670213" y="787692"/>
                  </a:lnTo>
                  <a:lnTo>
                    <a:pt x="729858" y="729782"/>
                  </a:lnTo>
                  <a:lnTo>
                    <a:pt x="787702" y="670143"/>
                  </a:lnTo>
                  <a:lnTo>
                    <a:pt x="842088" y="612233"/>
                  </a:lnTo>
                  <a:lnTo>
                    <a:pt x="893017" y="554323"/>
                  </a:lnTo>
                  <a:lnTo>
                    <a:pt x="940344" y="496485"/>
                  </a:lnTo>
                  <a:lnTo>
                    <a:pt x="984213" y="440304"/>
                  </a:lnTo>
                  <a:lnTo>
                    <a:pt x="1024553" y="385923"/>
                  </a:lnTo>
                  <a:lnTo>
                    <a:pt x="1059634" y="335071"/>
                  </a:lnTo>
                  <a:lnTo>
                    <a:pt x="1091258" y="284220"/>
                  </a:lnTo>
                  <a:lnTo>
                    <a:pt x="1119279" y="238627"/>
                  </a:lnTo>
                  <a:lnTo>
                    <a:pt x="1140385" y="194762"/>
                  </a:lnTo>
                  <a:lnTo>
                    <a:pt x="1157890" y="154426"/>
                  </a:lnTo>
                  <a:lnTo>
                    <a:pt x="1168407" y="117548"/>
                  </a:lnTo>
                  <a:lnTo>
                    <a:pt x="1171936" y="100046"/>
                  </a:lnTo>
                  <a:lnTo>
                    <a:pt x="1175466" y="84200"/>
                  </a:lnTo>
                  <a:lnTo>
                    <a:pt x="1175466" y="70226"/>
                  </a:lnTo>
                  <a:lnTo>
                    <a:pt x="1175466" y="57910"/>
                  </a:lnTo>
                  <a:lnTo>
                    <a:pt x="1173665" y="45665"/>
                  </a:lnTo>
                  <a:lnTo>
                    <a:pt x="1170208" y="35077"/>
                  </a:lnTo>
                  <a:lnTo>
                    <a:pt x="1164949" y="24561"/>
                  </a:lnTo>
                  <a:lnTo>
                    <a:pt x="1157890" y="17574"/>
                  </a:lnTo>
                  <a:close/>
                </a:path>
              </a:pathLst>
            </a:custGeom>
            <a:ln w="12174">
              <a:solidFill>
                <a:srgbClr val="C59F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320" y="1667784"/>
              <a:ext cx="191110" cy="2051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2823" y="1094156"/>
              <a:ext cx="96383" cy="963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7032" y="1227479"/>
              <a:ext cx="68361" cy="682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9496" y="976608"/>
              <a:ext cx="205156" cy="1910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8477" y="1116917"/>
              <a:ext cx="68290" cy="683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5800" y="1127144"/>
              <a:ext cx="195904" cy="18760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67381" y="2043101"/>
              <a:ext cx="276860" cy="276225"/>
            </a:xfrm>
            <a:custGeom>
              <a:avLst/>
              <a:gdLst/>
              <a:ahLst/>
              <a:cxnLst/>
              <a:rect l="l" t="t" r="r" b="b"/>
              <a:pathLst>
                <a:path w="276860" h="276225">
                  <a:moveTo>
                    <a:pt x="240971" y="27026"/>
                  </a:moveTo>
                  <a:lnTo>
                    <a:pt x="243520" y="26387"/>
                  </a:lnTo>
                  <a:lnTo>
                    <a:pt x="245741" y="26073"/>
                  </a:lnTo>
                  <a:lnTo>
                    <a:pt x="247650" y="26700"/>
                  </a:lnTo>
                  <a:lnTo>
                    <a:pt x="248918" y="27339"/>
                  </a:lnTo>
                  <a:lnTo>
                    <a:pt x="249558" y="28605"/>
                  </a:lnTo>
                  <a:lnTo>
                    <a:pt x="250198" y="30523"/>
                  </a:lnTo>
                  <a:lnTo>
                    <a:pt x="249885" y="32742"/>
                  </a:lnTo>
                  <a:lnTo>
                    <a:pt x="249244" y="35287"/>
                  </a:lnTo>
                  <a:lnTo>
                    <a:pt x="221235" y="106474"/>
                  </a:lnTo>
                  <a:lnTo>
                    <a:pt x="220595" y="109019"/>
                  </a:lnTo>
                  <a:lnTo>
                    <a:pt x="220281" y="112517"/>
                  </a:lnTo>
                  <a:lnTo>
                    <a:pt x="220281" y="115701"/>
                  </a:lnTo>
                  <a:lnTo>
                    <a:pt x="220595" y="119198"/>
                  </a:lnTo>
                  <a:lnTo>
                    <a:pt x="221235" y="122369"/>
                  </a:lnTo>
                  <a:lnTo>
                    <a:pt x="222503" y="125540"/>
                  </a:lnTo>
                  <a:lnTo>
                    <a:pt x="223470" y="128411"/>
                  </a:lnTo>
                  <a:lnTo>
                    <a:pt x="225365" y="130956"/>
                  </a:lnTo>
                  <a:lnTo>
                    <a:pt x="273437" y="189759"/>
                  </a:lnTo>
                  <a:lnTo>
                    <a:pt x="275031" y="191978"/>
                  </a:lnTo>
                  <a:lnTo>
                    <a:pt x="275986" y="194210"/>
                  </a:lnTo>
                  <a:lnTo>
                    <a:pt x="276312" y="195788"/>
                  </a:lnTo>
                  <a:lnTo>
                    <a:pt x="275659" y="197694"/>
                  </a:lnTo>
                  <a:lnTo>
                    <a:pt x="274705" y="198646"/>
                  </a:lnTo>
                  <a:lnTo>
                    <a:pt x="273123" y="199599"/>
                  </a:lnTo>
                  <a:lnTo>
                    <a:pt x="271202" y="200239"/>
                  </a:lnTo>
                  <a:lnTo>
                    <a:pt x="268026" y="200252"/>
                  </a:lnTo>
                  <a:lnTo>
                    <a:pt x="192272" y="195788"/>
                  </a:lnTo>
                  <a:lnTo>
                    <a:pt x="189083" y="195788"/>
                  </a:lnTo>
                  <a:lnTo>
                    <a:pt x="185907" y="196428"/>
                  </a:lnTo>
                  <a:lnTo>
                    <a:pt x="182718" y="197707"/>
                  </a:lnTo>
                  <a:lnTo>
                    <a:pt x="179542" y="198973"/>
                  </a:lnTo>
                  <a:lnTo>
                    <a:pt x="128608" y="271439"/>
                  </a:lnTo>
                  <a:lnTo>
                    <a:pt x="127014" y="273658"/>
                  </a:lnTo>
                  <a:lnTo>
                    <a:pt x="125419" y="274624"/>
                  </a:lnTo>
                  <a:lnTo>
                    <a:pt x="123825" y="275563"/>
                  </a:lnTo>
                  <a:lnTo>
                    <a:pt x="122243" y="275889"/>
                  </a:lnTo>
                  <a:lnTo>
                    <a:pt x="120648" y="274924"/>
                  </a:lnTo>
                  <a:lnTo>
                    <a:pt x="119054" y="273984"/>
                  </a:lnTo>
                  <a:lnTo>
                    <a:pt x="118100" y="271753"/>
                  </a:lnTo>
                  <a:lnTo>
                    <a:pt x="117146" y="269521"/>
                  </a:lnTo>
                  <a:lnTo>
                    <a:pt x="98038" y="195788"/>
                  </a:lnTo>
                  <a:lnTo>
                    <a:pt x="97083" y="192931"/>
                  </a:lnTo>
                  <a:lnTo>
                    <a:pt x="95502" y="190073"/>
                  </a:lnTo>
                  <a:lnTo>
                    <a:pt x="6377" y="158922"/>
                  </a:lnTo>
                  <a:lnTo>
                    <a:pt x="4143" y="157970"/>
                  </a:lnTo>
                  <a:lnTo>
                    <a:pt x="1908" y="157017"/>
                  </a:lnTo>
                  <a:lnTo>
                    <a:pt x="966" y="155425"/>
                  </a:lnTo>
                  <a:lnTo>
                    <a:pt x="0" y="153833"/>
                  </a:lnTo>
                  <a:lnTo>
                    <a:pt x="68761" y="106161"/>
                  </a:lnTo>
                  <a:lnTo>
                    <a:pt x="78302" y="93450"/>
                  </a:lnTo>
                  <a:lnTo>
                    <a:pt x="79583" y="90266"/>
                  </a:lnTo>
                  <a:lnTo>
                    <a:pt x="80223" y="87095"/>
                  </a:lnTo>
                  <a:lnTo>
                    <a:pt x="80223" y="83911"/>
                  </a:lnTo>
                  <a:lnTo>
                    <a:pt x="75753" y="8273"/>
                  </a:lnTo>
                  <a:lnTo>
                    <a:pt x="75753" y="5089"/>
                  </a:lnTo>
                  <a:lnTo>
                    <a:pt x="76407" y="3184"/>
                  </a:lnTo>
                  <a:lnTo>
                    <a:pt x="77348" y="1592"/>
                  </a:lnTo>
                  <a:lnTo>
                    <a:pt x="78302" y="639"/>
                  </a:lnTo>
                  <a:lnTo>
                    <a:pt x="80223" y="0"/>
                  </a:lnTo>
                  <a:lnTo>
                    <a:pt x="81805" y="326"/>
                  </a:lnTo>
                  <a:lnTo>
                    <a:pt x="84040" y="1278"/>
                  </a:lnTo>
                  <a:lnTo>
                    <a:pt x="86261" y="2871"/>
                  </a:lnTo>
                  <a:lnTo>
                    <a:pt x="145155" y="50868"/>
                  </a:lnTo>
                  <a:lnTo>
                    <a:pt x="147704" y="52761"/>
                  </a:lnTo>
                  <a:lnTo>
                    <a:pt x="150566" y="53713"/>
                  </a:lnTo>
                  <a:lnTo>
                    <a:pt x="153755" y="54992"/>
                  </a:lnTo>
                  <a:lnTo>
                    <a:pt x="156931" y="55632"/>
                  </a:lnTo>
                  <a:lnTo>
                    <a:pt x="160434" y="55945"/>
                  </a:lnTo>
                  <a:lnTo>
                    <a:pt x="163623" y="55945"/>
                  </a:lnTo>
                  <a:lnTo>
                    <a:pt x="167125" y="55632"/>
                  </a:lnTo>
                  <a:lnTo>
                    <a:pt x="169674" y="54992"/>
                  </a:lnTo>
                  <a:lnTo>
                    <a:pt x="240971" y="27026"/>
                  </a:lnTo>
                  <a:close/>
                </a:path>
              </a:pathLst>
            </a:custGeom>
            <a:ln w="12174">
              <a:solidFill>
                <a:srgbClr val="C59F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97194" y="1873251"/>
              <a:ext cx="123877" cy="1188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42697" y="1659921"/>
              <a:ext cx="120436" cy="1238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0200" y="209725"/>
              <a:ext cx="4038599" cy="465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11150" y="190675"/>
              <a:ext cx="4076700" cy="4697095"/>
            </a:xfrm>
            <a:custGeom>
              <a:avLst/>
              <a:gdLst/>
              <a:ahLst/>
              <a:cxnLst/>
              <a:rect l="l" t="t" r="r" b="b"/>
              <a:pathLst>
                <a:path w="4076700" h="4697095">
                  <a:moveTo>
                    <a:pt x="0" y="0"/>
                  </a:moveTo>
                  <a:lnTo>
                    <a:pt x="4076699" y="0"/>
                  </a:lnTo>
                  <a:lnTo>
                    <a:pt x="4076699" y="4696700"/>
                  </a:lnTo>
                  <a:lnTo>
                    <a:pt x="0" y="469670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559300" y="232825"/>
            <a:ext cx="4470400" cy="4674235"/>
            <a:chOff x="4559300" y="232825"/>
            <a:chExt cx="4470400" cy="4674235"/>
          </a:xfrm>
        </p:grpSpPr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97400" y="270925"/>
              <a:ext cx="4394199" cy="45974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578350" y="251875"/>
              <a:ext cx="4432300" cy="4636135"/>
            </a:xfrm>
            <a:custGeom>
              <a:avLst/>
              <a:gdLst/>
              <a:ahLst/>
              <a:cxnLst/>
              <a:rect l="l" t="t" r="r" b="b"/>
              <a:pathLst>
                <a:path w="4432300" h="4636135">
                  <a:moveTo>
                    <a:pt x="0" y="0"/>
                  </a:moveTo>
                  <a:lnTo>
                    <a:pt x="4432299" y="0"/>
                  </a:lnTo>
                  <a:lnTo>
                    <a:pt x="4432299" y="4635524"/>
                  </a:lnTo>
                  <a:lnTo>
                    <a:pt x="0" y="463552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385825" y="1187812"/>
            <a:ext cx="2419350" cy="2886075"/>
            <a:chOff x="1385825" y="1187812"/>
            <a:chExt cx="2419350" cy="2886075"/>
          </a:xfrm>
        </p:grpSpPr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2025" y="1264012"/>
              <a:ext cx="2266949" cy="273367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423925" y="1225912"/>
              <a:ext cx="2343150" cy="2809875"/>
            </a:xfrm>
            <a:custGeom>
              <a:avLst/>
              <a:gdLst/>
              <a:ahLst/>
              <a:cxnLst/>
              <a:rect l="l" t="t" r="r" b="b"/>
              <a:pathLst>
                <a:path w="2343150" h="2809875">
                  <a:moveTo>
                    <a:pt x="0" y="0"/>
                  </a:moveTo>
                  <a:lnTo>
                    <a:pt x="2343149" y="0"/>
                  </a:lnTo>
                  <a:lnTo>
                    <a:pt x="2343149" y="2809874"/>
                  </a:lnTo>
                  <a:lnTo>
                    <a:pt x="0" y="2809874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57399" y="548699"/>
            <a:ext cx="8029575" cy="4046220"/>
            <a:chOff x="557399" y="548699"/>
            <a:chExt cx="8029575" cy="4046220"/>
          </a:xfrm>
        </p:grpSpPr>
        <p:sp>
          <p:nvSpPr>
            <p:cNvPr id="4" name="object 4"/>
            <p:cNvSpPr/>
            <p:nvPr/>
          </p:nvSpPr>
          <p:spPr>
            <a:xfrm>
              <a:off x="557399" y="548699"/>
              <a:ext cx="8029575" cy="4046220"/>
            </a:xfrm>
            <a:custGeom>
              <a:avLst/>
              <a:gdLst/>
              <a:ahLst/>
              <a:cxnLst/>
              <a:rect l="l" t="t" r="r" b="b"/>
              <a:pathLst>
                <a:path w="8029575" h="4046220">
                  <a:moveTo>
                    <a:pt x="8029199" y="4046099"/>
                  </a:moveTo>
                  <a:lnTo>
                    <a:pt x="0" y="4046099"/>
                  </a:lnTo>
                  <a:lnTo>
                    <a:pt x="0" y="0"/>
                  </a:lnTo>
                  <a:lnTo>
                    <a:pt x="8029199" y="0"/>
                  </a:lnTo>
                  <a:lnTo>
                    <a:pt x="8029199" y="4046099"/>
                  </a:lnTo>
                  <a:close/>
                </a:path>
              </a:pathLst>
            </a:custGeom>
            <a:solidFill>
              <a:srgbClr val="F4F6F0">
                <a:alpha val="87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499" y="637539"/>
              <a:ext cx="7850999" cy="38684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8124" y="637174"/>
              <a:ext cx="7822565" cy="3886200"/>
            </a:xfrm>
            <a:custGeom>
              <a:avLst/>
              <a:gdLst/>
              <a:ahLst/>
              <a:cxnLst/>
              <a:rect l="l" t="t" r="r" b="b"/>
              <a:pathLst>
                <a:path w="7822565" h="3886200">
                  <a:moveTo>
                    <a:pt x="7822199" y="3885899"/>
                  </a:moveTo>
                  <a:lnTo>
                    <a:pt x="0" y="3885899"/>
                  </a:lnTo>
                  <a:lnTo>
                    <a:pt x="0" y="0"/>
                  </a:lnTo>
                  <a:lnTo>
                    <a:pt x="7822199" y="0"/>
                  </a:lnTo>
                  <a:lnTo>
                    <a:pt x="7822199" y="3885899"/>
                  </a:lnTo>
                  <a:close/>
                </a:path>
              </a:pathLst>
            </a:custGeom>
            <a:solidFill>
              <a:srgbClr val="C163FF">
                <a:alpha val="446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8124" y="637174"/>
              <a:ext cx="7822565" cy="3886200"/>
            </a:xfrm>
            <a:custGeom>
              <a:avLst/>
              <a:gdLst/>
              <a:ahLst/>
              <a:cxnLst/>
              <a:rect l="l" t="t" r="r" b="b"/>
              <a:pathLst>
                <a:path w="7822565" h="3886200">
                  <a:moveTo>
                    <a:pt x="0" y="0"/>
                  </a:moveTo>
                  <a:lnTo>
                    <a:pt x="7822199" y="0"/>
                  </a:lnTo>
                  <a:lnTo>
                    <a:pt x="7822199" y="3885899"/>
                  </a:lnTo>
                  <a:lnTo>
                    <a:pt x="0" y="38858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6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9301" y="615839"/>
            <a:ext cx="51435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660000"/>
                </a:solidFill>
                <a:latin typeface="Palatino Linotype"/>
                <a:cs typeface="Palatino Linotype"/>
              </a:rPr>
              <a:t>K-</a:t>
            </a:r>
            <a:r>
              <a:rPr sz="1700" spc="-55" dirty="0">
                <a:solidFill>
                  <a:srgbClr val="660000"/>
                </a:solidFill>
                <a:latin typeface="Palatino Linotype"/>
                <a:cs typeface="Palatino Linotype"/>
              </a:rPr>
              <a:t>Means</a:t>
            </a:r>
            <a:r>
              <a:rPr sz="1700" spc="-4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700" dirty="0">
                <a:solidFill>
                  <a:srgbClr val="660000"/>
                </a:solidFill>
                <a:latin typeface="Palatino Linotype"/>
                <a:cs typeface="Palatino Linotype"/>
              </a:rPr>
              <a:t>Clustering</a:t>
            </a:r>
            <a:r>
              <a:rPr sz="1700" spc="-4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700" dirty="0">
                <a:solidFill>
                  <a:srgbClr val="660000"/>
                </a:solidFill>
                <a:latin typeface="Palatino Linotype"/>
                <a:cs typeface="Palatino Linotype"/>
              </a:rPr>
              <a:t>for</a:t>
            </a:r>
            <a:r>
              <a:rPr sz="1700" spc="-4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700" spc="-10" dirty="0">
                <a:solidFill>
                  <a:srgbClr val="660000"/>
                </a:solidFill>
                <a:latin typeface="Palatino Linotype"/>
                <a:cs typeface="Palatino Linotype"/>
              </a:rPr>
              <a:t>Region</a:t>
            </a:r>
            <a:r>
              <a:rPr sz="1700" spc="-3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700" spc="-30" dirty="0">
                <a:solidFill>
                  <a:srgbClr val="660000"/>
                </a:solidFill>
                <a:latin typeface="Palatino Linotype"/>
                <a:cs typeface="Palatino Linotype"/>
              </a:rPr>
              <a:t>of</a:t>
            </a:r>
            <a:r>
              <a:rPr sz="1700" spc="-4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700" dirty="0">
                <a:solidFill>
                  <a:srgbClr val="660000"/>
                </a:solidFill>
                <a:latin typeface="Palatino Linotype"/>
                <a:cs typeface="Palatino Linotype"/>
              </a:rPr>
              <a:t>Interest</a:t>
            </a:r>
            <a:r>
              <a:rPr sz="1700" spc="-4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700" spc="-10" dirty="0">
                <a:solidFill>
                  <a:srgbClr val="660000"/>
                </a:solidFill>
                <a:latin typeface="Palatino Linotype"/>
                <a:cs typeface="Palatino Linotype"/>
              </a:rPr>
              <a:t>Detection</a:t>
            </a:r>
            <a:endParaRPr sz="17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710904" y="1015381"/>
            <a:ext cx="7719059" cy="3279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u="heavy" spc="-10" dirty="0">
                <a:solidFill>
                  <a:srgbClr val="660000"/>
                </a:solidFill>
                <a:uFill>
                  <a:solidFill>
                    <a:srgbClr val="660000"/>
                  </a:solidFill>
                </a:uFill>
                <a:latin typeface="Palatino Linotype"/>
                <a:cs typeface="Palatino Linotype"/>
              </a:rPr>
              <a:t>Overview</a:t>
            </a:r>
            <a:endParaRPr sz="1800">
              <a:latin typeface="Palatino Linotype"/>
              <a:cs typeface="Palatino Linotype"/>
            </a:endParaRPr>
          </a:p>
          <a:p>
            <a:pPr marL="12700" marR="5080" algn="ctr">
              <a:lnSpc>
                <a:spcPct val="115300"/>
              </a:lnSpc>
              <a:spcBef>
                <a:spcPts val="1275"/>
              </a:spcBef>
            </a:pPr>
            <a:r>
              <a:rPr sz="1500" b="1" dirty="0">
                <a:solidFill>
                  <a:srgbClr val="660000"/>
                </a:solidFill>
                <a:latin typeface="Palatino Linotype"/>
                <a:cs typeface="Palatino Linotype"/>
              </a:rPr>
              <a:t>Incorporated</a:t>
            </a:r>
            <a:r>
              <a:rPr sz="1500" b="1" spc="1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500" b="1" spc="-55" dirty="0">
                <a:solidFill>
                  <a:srgbClr val="660000"/>
                </a:solidFill>
                <a:latin typeface="Palatino Linotype"/>
                <a:cs typeface="Palatino Linotype"/>
              </a:rPr>
              <a:t>KMeans</a:t>
            </a:r>
            <a:r>
              <a:rPr sz="1500" b="1" spc="1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500" b="1" spc="-10" dirty="0">
                <a:solidFill>
                  <a:srgbClr val="660000"/>
                </a:solidFill>
                <a:latin typeface="Palatino Linotype"/>
                <a:cs typeface="Palatino Linotype"/>
              </a:rPr>
              <a:t>Clustering</a:t>
            </a:r>
            <a:r>
              <a:rPr sz="1500" b="1" spc="-14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500" b="1" spc="-10" dirty="0">
                <a:solidFill>
                  <a:srgbClr val="660000"/>
                </a:solidFill>
                <a:latin typeface="Palatino Linotype"/>
                <a:cs typeface="Palatino Linotype"/>
              </a:rPr>
              <a:t>Algorithm</a:t>
            </a:r>
            <a:r>
              <a:rPr sz="1500" b="1" spc="1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500" b="1" spc="-10" dirty="0">
                <a:solidFill>
                  <a:srgbClr val="660000"/>
                </a:solidFill>
                <a:latin typeface="Palatino Linotype"/>
                <a:cs typeface="Palatino Linotype"/>
              </a:rPr>
              <a:t>along</a:t>
            </a:r>
            <a:r>
              <a:rPr sz="1500" b="1" spc="-11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500" b="1" spc="-45" dirty="0">
                <a:solidFill>
                  <a:srgbClr val="660000"/>
                </a:solidFill>
                <a:latin typeface="Palatino Linotype"/>
                <a:cs typeface="Palatino Linotype"/>
              </a:rPr>
              <a:t>with</a:t>
            </a:r>
            <a:r>
              <a:rPr sz="1500" b="1" spc="1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500" b="1" spc="-50" dirty="0">
                <a:solidFill>
                  <a:srgbClr val="660000"/>
                </a:solidFill>
                <a:latin typeface="Palatino Linotype"/>
                <a:cs typeface="Palatino Linotype"/>
              </a:rPr>
              <a:t>CV2</a:t>
            </a:r>
            <a:r>
              <a:rPr sz="1500" b="1" spc="1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660000"/>
                </a:solidFill>
                <a:latin typeface="Palatino Linotype"/>
                <a:cs typeface="Palatino Linotype"/>
              </a:rPr>
              <a:t>to</a:t>
            </a:r>
            <a:r>
              <a:rPr sz="1500" b="1" spc="1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660000"/>
                </a:solidFill>
                <a:latin typeface="Palatino Linotype"/>
                <a:cs typeface="Palatino Linotype"/>
              </a:rPr>
              <a:t>isolate</a:t>
            </a:r>
            <a:r>
              <a:rPr sz="1500" b="1" spc="1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660000"/>
                </a:solidFill>
                <a:latin typeface="Palatino Linotype"/>
                <a:cs typeface="Palatino Linotype"/>
              </a:rPr>
              <a:t>green</a:t>
            </a:r>
            <a:r>
              <a:rPr sz="1500" b="1" spc="1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660000"/>
                </a:solidFill>
                <a:latin typeface="Palatino Linotype"/>
                <a:cs typeface="Palatino Linotype"/>
              </a:rPr>
              <a:t>patches</a:t>
            </a:r>
            <a:r>
              <a:rPr sz="1500" b="1" spc="1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500" b="1" spc="-20" dirty="0">
                <a:solidFill>
                  <a:srgbClr val="660000"/>
                </a:solidFill>
                <a:latin typeface="Palatino Linotype"/>
                <a:cs typeface="Palatino Linotype"/>
              </a:rPr>
              <a:t>from </a:t>
            </a:r>
            <a:r>
              <a:rPr sz="1500" b="1" spc="-60" dirty="0">
                <a:solidFill>
                  <a:srgbClr val="660000"/>
                </a:solidFill>
                <a:latin typeface="Palatino Linotype"/>
                <a:cs typeface="Palatino Linotype"/>
              </a:rPr>
              <a:t>yellow</a:t>
            </a:r>
            <a:r>
              <a:rPr sz="1500" b="1" spc="-1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660000"/>
                </a:solidFill>
                <a:latin typeface="Palatino Linotype"/>
                <a:cs typeface="Palatino Linotype"/>
              </a:rPr>
              <a:t>ones</a:t>
            </a:r>
            <a:r>
              <a:rPr sz="1500" b="1" spc="-1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660000"/>
                </a:solidFill>
                <a:latin typeface="Palatino Linotype"/>
                <a:cs typeface="Palatino Linotype"/>
              </a:rPr>
              <a:t>using</a:t>
            </a:r>
            <a:r>
              <a:rPr sz="1500" b="1" spc="-1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660000"/>
                </a:solidFill>
                <a:latin typeface="Palatino Linotype"/>
                <a:cs typeface="Palatino Linotype"/>
              </a:rPr>
              <a:t>a</a:t>
            </a:r>
            <a:r>
              <a:rPr sz="1500" b="1" spc="-1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660000"/>
                </a:solidFill>
                <a:latin typeface="Palatino Linotype"/>
                <a:cs typeface="Palatino Linotype"/>
              </a:rPr>
              <a:t>black-</a:t>
            </a:r>
            <a:r>
              <a:rPr sz="1500" b="1" spc="-10" dirty="0">
                <a:solidFill>
                  <a:srgbClr val="660000"/>
                </a:solidFill>
                <a:latin typeface="Palatino Linotype"/>
                <a:cs typeface="Palatino Linotype"/>
              </a:rPr>
              <a:t>and-white </a:t>
            </a:r>
            <a:r>
              <a:rPr sz="1500" b="1" dirty="0">
                <a:solidFill>
                  <a:srgbClr val="660000"/>
                </a:solidFill>
                <a:latin typeface="Palatino Linotype"/>
                <a:cs typeface="Palatino Linotype"/>
              </a:rPr>
              <a:t>mask</a:t>
            </a:r>
            <a:r>
              <a:rPr sz="1500" b="1" spc="-1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660000"/>
                </a:solidFill>
                <a:latin typeface="Palatino Linotype"/>
                <a:cs typeface="Palatino Linotype"/>
              </a:rPr>
              <a:t>for</a:t>
            </a:r>
            <a:r>
              <a:rPr sz="1500" b="1" spc="-1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660000"/>
                </a:solidFill>
                <a:latin typeface="Palatino Linotype"/>
                <a:cs typeface="Palatino Linotype"/>
              </a:rPr>
              <a:t>clear</a:t>
            </a:r>
            <a:r>
              <a:rPr sz="1500" b="1" spc="-10" dirty="0">
                <a:solidFill>
                  <a:srgbClr val="660000"/>
                </a:solidFill>
                <a:latin typeface="Palatino Linotype"/>
                <a:cs typeface="Palatino Linotype"/>
              </a:rPr>
              <a:t> differentiation.</a:t>
            </a:r>
            <a:endParaRPr sz="1500">
              <a:latin typeface="Palatino Linotype"/>
              <a:cs typeface="Palatino Linotype"/>
            </a:endParaRPr>
          </a:p>
          <a:p>
            <a:pPr marL="403860">
              <a:lnSpc>
                <a:spcPct val="100000"/>
              </a:lnSpc>
              <a:spcBef>
                <a:spcPts val="1360"/>
              </a:spcBef>
            </a:pPr>
            <a:r>
              <a:rPr sz="1300" b="1" spc="-20" dirty="0">
                <a:solidFill>
                  <a:srgbClr val="660000"/>
                </a:solidFill>
                <a:latin typeface="Palatino Linotype"/>
                <a:cs typeface="Palatino Linotype"/>
              </a:rPr>
              <a:t>Pros</a:t>
            </a:r>
            <a:endParaRPr sz="1300">
              <a:latin typeface="Palatino Linotype"/>
              <a:cs typeface="Palatino Linotype"/>
            </a:endParaRPr>
          </a:p>
          <a:p>
            <a:pPr marL="861060" indent="-368300">
              <a:lnSpc>
                <a:spcPct val="100000"/>
              </a:lnSpc>
              <a:spcBef>
                <a:spcPts val="1460"/>
              </a:spcBef>
              <a:buAutoNum type="arabicPeriod"/>
              <a:tabLst>
                <a:tab pos="861060" algn="l"/>
              </a:tabLst>
            </a:pP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Easy</a:t>
            </a:r>
            <a:r>
              <a:rPr sz="1400" b="1" spc="-3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Edge</a:t>
            </a:r>
            <a:r>
              <a:rPr sz="1400" b="1" spc="-2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Detection:</a:t>
            </a:r>
            <a:r>
              <a:rPr sz="1400" b="1" spc="-25" dirty="0">
                <a:solidFill>
                  <a:srgbClr val="660000"/>
                </a:solidFill>
                <a:latin typeface="Palatino Linotype"/>
                <a:cs typeface="Palatino Linotype"/>
              </a:rPr>
              <a:t> Simpliﬁes identifying </a:t>
            </a:r>
            <a:r>
              <a:rPr sz="1400" b="1" spc="-10" dirty="0">
                <a:solidFill>
                  <a:srgbClr val="660000"/>
                </a:solidFill>
                <a:latin typeface="Palatino Linotype"/>
                <a:cs typeface="Palatino Linotype"/>
              </a:rPr>
              <a:t>edges</a:t>
            </a:r>
            <a:r>
              <a:rPr sz="1400" b="1" spc="-13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spc="-20" dirty="0">
                <a:solidFill>
                  <a:srgbClr val="660000"/>
                </a:solidFill>
                <a:latin typeface="Palatino Linotype"/>
                <a:cs typeface="Palatino Linotype"/>
              </a:rPr>
              <a:t>within</a:t>
            </a:r>
            <a:r>
              <a:rPr sz="1400" b="1" spc="-2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spc="-10" dirty="0">
                <a:solidFill>
                  <a:srgbClr val="660000"/>
                </a:solidFill>
                <a:latin typeface="Palatino Linotype"/>
                <a:cs typeface="Palatino Linotype"/>
              </a:rPr>
              <a:t>images.</a:t>
            </a:r>
            <a:endParaRPr sz="1400">
              <a:latin typeface="Palatino Linotype"/>
              <a:cs typeface="Palatino Linotype"/>
            </a:endParaRPr>
          </a:p>
          <a:p>
            <a:pPr marL="861060" indent="-382905">
              <a:lnSpc>
                <a:spcPct val="100000"/>
              </a:lnSpc>
              <a:spcBef>
                <a:spcPts val="245"/>
              </a:spcBef>
              <a:buAutoNum type="arabicPeriod"/>
              <a:tabLst>
                <a:tab pos="861060" algn="l"/>
              </a:tabLst>
            </a:pPr>
            <a:r>
              <a:rPr sz="1400" b="1" spc="-40" dirty="0">
                <a:solidFill>
                  <a:srgbClr val="660000"/>
                </a:solidFill>
                <a:latin typeface="Palatino Linotype"/>
                <a:cs typeface="Palatino Linotype"/>
              </a:rPr>
              <a:t>Simple</a:t>
            </a:r>
            <a:r>
              <a:rPr sz="1400" b="1" spc="-16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Algorithm:</a:t>
            </a:r>
            <a:r>
              <a:rPr sz="1400" b="1" spc="-3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spc="-50" dirty="0">
                <a:solidFill>
                  <a:srgbClr val="660000"/>
                </a:solidFill>
                <a:latin typeface="Palatino Linotype"/>
                <a:cs typeface="Palatino Linotype"/>
              </a:rPr>
              <a:t>KMeans</a:t>
            </a:r>
            <a:r>
              <a:rPr sz="1400" b="1" spc="-4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is</a:t>
            </a:r>
            <a:r>
              <a:rPr sz="1400" b="1" spc="-3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easy</a:t>
            </a:r>
            <a:r>
              <a:rPr sz="1400" b="1" spc="-3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to</a:t>
            </a:r>
            <a:r>
              <a:rPr sz="1400" b="1" spc="-4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implement</a:t>
            </a:r>
            <a:r>
              <a:rPr sz="1400" b="1" spc="-3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and</a:t>
            </a:r>
            <a:r>
              <a:rPr sz="1400" b="1" spc="-3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spc="-10" dirty="0">
                <a:solidFill>
                  <a:srgbClr val="660000"/>
                </a:solidFill>
                <a:latin typeface="Palatino Linotype"/>
                <a:cs typeface="Palatino Linotype"/>
              </a:rPr>
              <a:t>adapt.</a:t>
            </a:r>
            <a:endParaRPr sz="1400">
              <a:latin typeface="Palatino Linotype"/>
              <a:cs typeface="Palatino Linotype"/>
            </a:endParaRPr>
          </a:p>
          <a:p>
            <a:pPr marL="861060" indent="-380365">
              <a:lnSpc>
                <a:spcPct val="100000"/>
              </a:lnSpc>
              <a:spcBef>
                <a:spcPts val="270"/>
              </a:spcBef>
              <a:buAutoNum type="arabicPeriod"/>
              <a:tabLst>
                <a:tab pos="861060" algn="l"/>
              </a:tabLst>
            </a:pPr>
            <a:r>
              <a:rPr sz="1400" b="1" spc="-35" dirty="0">
                <a:solidFill>
                  <a:srgbClr val="660000"/>
                </a:solidFill>
                <a:latin typeface="Palatino Linotype"/>
                <a:cs typeface="Palatino Linotype"/>
              </a:rPr>
              <a:t>Time-</a:t>
            </a: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Efﬁcient:</a:t>
            </a:r>
            <a:r>
              <a:rPr sz="1400" b="1" spc="3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spc="-25" dirty="0">
                <a:solidFill>
                  <a:srgbClr val="660000"/>
                </a:solidFill>
                <a:latin typeface="Palatino Linotype"/>
                <a:cs typeface="Palatino Linotype"/>
              </a:rPr>
              <a:t>Optimizes</a:t>
            </a:r>
            <a:r>
              <a:rPr sz="1400" b="1" spc="3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processing</a:t>
            </a:r>
            <a:r>
              <a:rPr sz="1400" b="1" spc="4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for</a:t>
            </a:r>
            <a:r>
              <a:rPr sz="1400" b="1" spc="3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quicker</a:t>
            </a:r>
            <a:r>
              <a:rPr sz="1400" b="1" spc="3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spc="-10" dirty="0">
                <a:solidFill>
                  <a:srgbClr val="660000"/>
                </a:solidFill>
                <a:latin typeface="Palatino Linotype"/>
                <a:cs typeface="Palatino Linotype"/>
              </a:rPr>
              <a:t>results.</a:t>
            </a:r>
            <a:endParaRPr sz="1400">
              <a:latin typeface="Palatino Linotype"/>
              <a:cs typeface="Palatino Linotype"/>
            </a:endParaRPr>
          </a:p>
          <a:p>
            <a:pPr marL="403860">
              <a:lnSpc>
                <a:spcPct val="100000"/>
              </a:lnSpc>
              <a:spcBef>
                <a:spcPts val="1475"/>
              </a:spcBef>
            </a:pPr>
            <a:r>
              <a:rPr sz="1300" b="1" spc="-20" dirty="0">
                <a:solidFill>
                  <a:srgbClr val="660000"/>
                </a:solidFill>
                <a:latin typeface="Palatino Linotype"/>
                <a:cs typeface="Palatino Linotype"/>
              </a:rPr>
              <a:t>Cons</a:t>
            </a:r>
            <a:endParaRPr sz="1300">
              <a:latin typeface="Palatino Linotype"/>
              <a:cs typeface="Palatino Linotype"/>
            </a:endParaRPr>
          </a:p>
          <a:p>
            <a:pPr marL="861060" indent="-368300">
              <a:lnSpc>
                <a:spcPct val="100000"/>
              </a:lnSpc>
              <a:spcBef>
                <a:spcPts val="1460"/>
              </a:spcBef>
              <a:buAutoNum type="arabicPeriod"/>
              <a:tabLst>
                <a:tab pos="861060" algn="l"/>
              </a:tabLst>
            </a:pP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Jittery</a:t>
            </a:r>
            <a:r>
              <a:rPr sz="1400" b="1" spc="3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Boundaries:</a:t>
            </a:r>
            <a:r>
              <a:rPr sz="1400" b="1" spc="3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Patch</a:t>
            </a:r>
            <a:r>
              <a:rPr sz="1400" b="1" spc="3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edges</a:t>
            </a:r>
            <a:r>
              <a:rPr sz="1400" b="1" spc="3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may</a:t>
            </a:r>
            <a:r>
              <a:rPr sz="1400" b="1" spc="3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appear</a:t>
            </a:r>
            <a:r>
              <a:rPr sz="1400" b="1" spc="3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spc="-10" dirty="0">
                <a:solidFill>
                  <a:srgbClr val="660000"/>
                </a:solidFill>
                <a:latin typeface="Palatino Linotype"/>
                <a:cs typeface="Palatino Linotype"/>
              </a:rPr>
              <a:t>inconsistent.</a:t>
            </a:r>
            <a:endParaRPr sz="1400">
              <a:latin typeface="Palatino Linotype"/>
              <a:cs typeface="Palatino Linotype"/>
            </a:endParaRPr>
          </a:p>
          <a:p>
            <a:pPr marL="861060" indent="-382905">
              <a:lnSpc>
                <a:spcPct val="100000"/>
              </a:lnSpc>
              <a:spcBef>
                <a:spcPts val="245"/>
              </a:spcBef>
              <a:buAutoNum type="arabicPeriod"/>
              <a:tabLst>
                <a:tab pos="861060" algn="l"/>
              </a:tabLst>
            </a:pP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Boundary</a:t>
            </a:r>
            <a:r>
              <a:rPr sz="1400" b="1" spc="1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spc="-20" dirty="0">
                <a:solidFill>
                  <a:srgbClr val="660000"/>
                </a:solidFill>
                <a:latin typeface="Palatino Linotype"/>
                <a:cs typeface="Palatino Linotype"/>
              </a:rPr>
              <a:t>Noise:</a:t>
            </a:r>
            <a:r>
              <a:rPr sz="1400" b="1" spc="2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spc="-50" dirty="0">
                <a:solidFill>
                  <a:srgbClr val="660000"/>
                </a:solidFill>
                <a:latin typeface="Palatino Linotype"/>
                <a:cs typeface="Palatino Linotype"/>
              </a:rPr>
              <a:t>Noise</a:t>
            </a:r>
            <a:r>
              <a:rPr sz="1400" b="1" spc="1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at</a:t>
            </a:r>
            <a:r>
              <a:rPr sz="1400" b="1" spc="2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edges</a:t>
            </a:r>
            <a:r>
              <a:rPr sz="1400" b="1" spc="2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can</a:t>
            </a:r>
            <a:r>
              <a:rPr sz="1400" b="1" spc="1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reduce</a:t>
            </a:r>
            <a:r>
              <a:rPr sz="1400" b="1" spc="20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660000"/>
                </a:solidFill>
                <a:latin typeface="Palatino Linotype"/>
                <a:cs typeface="Palatino Linotype"/>
              </a:rPr>
              <a:t>segmentation</a:t>
            </a:r>
            <a:r>
              <a:rPr sz="1400" b="1" spc="15" dirty="0">
                <a:solidFill>
                  <a:srgbClr val="660000"/>
                </a:solidFill>
                <a:latin typeface="Palatino Linotype"/>
                <a:cs typeface="Palatino Linotype"/>
              </a:rPr>
              <a:t> </a:t>
            </a:r>
            <a:r>
              <a:rPr sz="1400" b="1" spc="-10" dirty="0">
                <a:solidFill>
                  <a:srgbClr val="660000"/>
                </a:solidFill>
                <a:latin typeface="Palatino Linotype"/>
                <a:cs typeface="Palatino Linotype"/>
              </a:rPr>
              <a:t>accuracy.</a:t>
            </a:r>
            <a:endParaRPr sz="14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51199" y="1023700"/>
            <a:ext cx="4041775" cy="3096260"/>
            <a:chOff x="2551199" y="1023700"/>
            <a:chExt cx="4041775" cy="3096260"/>
          </a:xfrm>
        </p:grpSpPr>
        <p:sp>
          <p:nvSpPr>
            <p:cNvPr id="4" name="object 4"/>
            <p:cNvSpPr/>
            <p:nvPr/>
          </p:nvSpPr>
          <p:spPr>
            <a:xfrm>
              <a:off x="2551199" y="1023700"/>
              <a:ext cx="4041775" cy="3096260"/>
            </a:xfrm>
            <a:custGeom>
              <a:avLst/>
              <a:gdLst/>
              <a:ahLst/>
              <a:cxnLst/>
              <a:rect l="l" t="t" r="r" b="b"/>
              <a:pathLst>
                <a:path w="4041775" h="3096260">
                  <a:moveTo>
                    <a:pt x="4041599" y="3095999"/>
                  </a:moveTo>
                  <a:lnTo>
                    <a:pt x="0" y="3095999"/>
                  </a:lnTo>
                  <a:lnTo>
                    <a:pt x="0" y="0"/>
                  </a:lnTo>
                  <a:lnTo>
                    <a:pt x="4041599" y="0"/>
                  </a:lnTo>
                  <a:lnTo>
                    <a:pt x="4041599" y="3095999"/>
                  </a:lnTo>
                  <a:close/>
                </a:path>
              </a:pathLst>
            </a:custGeom>
            <a:solidFill>
              <a:srgbClr val="F4F6F0">
                <a:alpha val="87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574" y="1116330"/>
              <a:ext cx="3840599" cy="127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4574" y="4005580"/>
              <a:ext cx="3840599" cy="127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51090" y="1122680"/>
            <a:ext cx="3827779" cy="2889250"/>
          </a:xfrm>
          <a:prstGeom prst="rect">
            <a:avLst/>
          </a:prstGeom>
          <a:ln w="1303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sz="3000">
              <a:latin typeface="Times New Roman"/>
              <a:cs typeface="Times New Roman"/>
            </a:endParaRPr>
          </a:p>
          <a:p>
            <a:pPr marL="14604" algn="ctr">
              <a:lnSpc>
                <a:spcPct val="100000"/>
              </a:lnSpc>
            </a:pPr>
            <a:r>
              <a:rPr sz="3000" spc="265" dirty="0">
                <a:solidFill>
                  <a:srgbClr val="997545"/>
                </a:solidFill>
                <a:latin typeface="Calibri"/>
                <a:cs typeface="Calibri"/>
              </a:rPr>
              <a:t>Pro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12775" y="239225"/>
            <a:ext cx="6944995" cy="4655820"/>
            <a:chOff x="1012775" y="239225"/>
            <a:chExt cx="6944995" cy="465582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0875" y="277325"/>
              <a:ext cx="6868723" cy="45791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31825" y="258275"/>
              <a:ext cx="6906895" cy="4617720"/>
            </a:xfrm>
            <a:custGeom>
              <a:avLst/>
              <a:gdLst/>
              <a:ahLst/>
              <a:cxnLst/>
              <a:rect l="l" t="t" r="r" b="b"/>
              <a:pathLst>
                <a:path w="6906895" h="4617720">
                  <a:moveTo>
                    <a:pt x="0" y="0"/>
                  </a:moveTo>
                  <a:lnTo>
                    <a:pt x="6906823" y="0"/>
                  </a:lnTo>
                  <a:lnTo>
                    <a:pt x="6906823" y="4617248"/>
                  </a:lnTo>
                  <a:lnTo>
                    <a:pt x="0" y="461724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8891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51199" y="1023700"/>
            <a:ext cx="4041775" cy="3096260"/>
            <a:chOff x="2551199" y="1023700"/>
            <a:chExt cx="4041775" cy="3096260"/>
          </a:xfrm>
        </p:grpSpPr>
        <p:sp>
          <p:nvSpPr>
            <p:cNvPr id="3" name="object 3"/>
            <p:cNvSpPr/>
            <p:nvPr/>
          </p:nvSpPr>
          <p:spPr>
            <a:xfrm>
              <a:off x="2551199" y="1023700"/>
              <a:ext cx="4041775" cy="3096260"/>
            </a:xfrm>
            <a:custGeom>
              <a:avLst/>
              <a:gdLst/>
              <a:ahLst/>
              <a:cxnLst/>
              <a:rect l="l" t="t" r="r" b="b"/>
              <a:pathLst>
                <a:path w="4041775" h="3096260">
                  <a:moveTo>
                    <a:pt x="4041599" y="3095999"/>
                  </a:moveTo>
                  <a:lnTo>
                    <a:pt x="0" y="3095999"/>
                  </a:lnTo>
                  <a:lnTo>
                    <a:pt x="0" y="0"/>
                  </a:lnTo>
                  <a:lnTo>
                    <a:pt x="4041599" y="0"/>
                  </a:lnTo>
                  <a:lnTo>
                    <a:pt x="4041599" y="3095999"/>
                  </a:lnTo>
                  <a:close/>
                </a:path>
              </a:pathLst>
            </a:custGeom>
            <a:solidFill>
              <a:srgbClr val="F4F6F0">
                <a:alpha val="87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4574" y="1116330"/>
              <a:ext cx="3840599" cy="12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574" y="4005580"/>
              <a:ext cx="3840599" cy="127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651090" y="1122680"/>
            <a:ext cx="3827779" cy="2889250"/>
          </a:xfrm>
          <a:prstGeom prst="rect">
            <a:avLst/>
          </a:prstGeom>
          <a:ln w="1303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2200">
              <a:latin typeface="Times New Roman"/>
              <a:cs typeface="Times New Roman"/>
            </a:endParaRPr>
          </a:p>
          <a:p>
            <a:pPr marL="192405" marR="170180" indent="-635" algn="ctr">
              <a:lnSpc>
                <a:spcPct val="113599"/>
              </a:lnSpc>
            </a:pPr>
            <a:r>
              <a:rPr sz="2200" b="1" i="1" spc="295" dirty="0">
                <a:solidFill>
                  <a:srgbClr val="997545"/>
                </a:solidFill>
                <a:latin typeface="Calibri"/>
                <a:cs typeface="Calibri"/>
              </a:rPr>
              <a:t>Step</a:t>
            </a:r>
            <a:r>
              <a:rPr sz="2200" b="1" i="1" spc="114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spc="185" dirty="0">
                <a:solidFill>
                  <a:srgbClr val="997545"/>
                </a:solidFill>
                <a:latin typeface="Calibri"/>
                <a:cs typeface="Calibri"/>
              </a:rPr>
              <a:t>3</a:t>
            </a:r>
            <a:r>
              <a:rPr sz="2200" b="1" i="1" spc="120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dirty="0">
                <a:solidFill>
                  <a:srgbClr val="997545"/>
                </a:solidFill>
                <a:latin typeface="Calibri"/>
                <a:cs typeface="Calibri"/>
              </a:rPr>
              <a:t>:</a:t>
            </a:r>
            <a:r>
              <a:rPr sz="2200" b="1" i="1" spc="120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spc="280" dirty="0">
                <a:solidFill>
                  <a:srgbClr val="997545"/>
                </a:solidFill>
                <a:latin typeface="Calibri"/>
                <a:cs typeface="Calibri"/>
              </a:rPr>
              <a:t>Indexing</a:t>
            </a:r>
            <a:r>
              <a:rPr sz="2200" b="1" i="1" spc="114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spc="254" dirty="0">
                <a:solidFill>
                  <a:srgbClr val="997545"/>
                </a:solidFill>
                <a:latin typeface="Calibri"/>
                <a:cs typeface="Calibri"/>
              </a:rPr>
              <a:t>the </a:t>
            </a:r>
            <a:r>
              <a:rPr sz="2200" b="1" i="1" spc="240" dirty="0">
                <a:solidFill>
                  <a:srgbClr val="997545"/>
                </a:solidFill>
                <a:latin typeface="Calibri"/>
                <a:cs typeface="Calibri"/>
              </a:rPr>
              <a:t>Pitts</a:t>
            </a:r>
            <a:r>
              <a:rPr sz="2200" b="1" i="1" spc="120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spc="190" dirty="0">
                <a:solidFill>
                  <a:srgbClr val="997545"/>
                </a:solidFill>
                <a:latin typeface="Calibri"/>
                <a:cs typeface="Calibri"/>
              </a:rPr>
              <a:t>for</a:t>
            </a:r>
            <a:r>
              <a:rPr sz="2200" b="1" i="1" spc="135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spc="245" dirty="0">
                <a:solidFill>
                  <a:srgbClr val="997545"/>
                </a:solidFill>
                <a:latin typeface="Calibri"/>
                <a:cs typeface="Calibri"/>
              </a:rPr>
              <a:t>Model</a:t>
            </a:r>
            <a:r>
              <a:rPr sz="2200" b="1" i="1" spc="135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spc="245" dirty="0">
                <a:solidFill>
                  <a:srgbClr val="997545"/>
                </a:solidFill>
                <a:latin typeface="Calibri"/>
                <a:cs typeface="Calibri"/>
              </a:rPr>
              <a:t>Training</a:t>
            </a:r>
            <a:endParaRPr sz="2200">
              <a:latin typeface="Calibri"/>
              <a:cs typeface="Calibri"/>
            </a:endParaRPr>
          </a:p>
          <a:p>
            <a:pPr marL="15875" algn="ctr">
              <a:lnSpc>
                <a:spcPct val="100000"/>
              </a:lnSpc>
              <a:spcBef>
                <a:spcPts val="2090"/>
              </a:spcBef>
            </a:pPr>
            <a:r>
              <a:rPr sz="1600" b="1" dirty="0">
                <a:solidFill>
                  <a:srgbClr val="025766"/>
                </a:solidFill>
                <a:latin typeface="Palatino Linotype"/>
                <a:cs typeface="Palatino Linotype"/>
              </a:rPr>
              <a:t>Feature</a:t>
            </a:r>
            <a:r>
              <a:rPr sz="1600" b="1" spc="15" dirty="0">
                <a:solidFill>
                  <a:srgbClr val="025766"/>
                </a:solidFill>
                <a:latin typeface="Palatino Linotype"/>
                <a:cs typeface="Palatino Linotype"/>
              </a:rPr>
              <a:t> </a:t>
            </a:r>
            <a:r>
              <a:rPr sz="1600" b="1" dirty="0">
                <a:solidFill>
                  <a:srgbClr val="025766"/>
                </a:solidFill>
                <a:latin typeface="Palatino Linotype"/>
                <a:cs typeface="Palatino Linotype"/>
              </a:rPr>
              <a:t>Engineering</a:t>
            </a:r>
            <a:r>
              <a:rPr sz="1600" b="1" spc="20" dirty="0">
                <a:solidFill>
                  <a:srgbClr val="025766"/>
                </a:solidFill>
                <a:latin typeface="Palatino Linotype"/>
                <a:cs typeface="Palatino Linotype"/>
              </a:rPr>
              <a:t> </a:t>
            </a:r>
            <a:r>
              <a:rPr sz="1600" b="1" spc="-20" dirty="0">
                <a:solidFill>
                  <a:srgbClr val="025766"/>
                </a:solidFill>
                <a:latin typeface="Palatino Linotype"/>
                <a:cs typeface="Palatino Linotype"/>
              </a:rPr>
              <a:t>Step</a:t>
            </a:r>
            <a:endParaRPr sz="1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4350" y="70525"/>
            <a:ext cx="6438900" cy="4906645"/>
            <a:chOff x="154350" y="70525"/>
            <a:chExt cx="6438900" cy="4906645"/>
          </a:xfrm>
        </p:grpSpPr>
        <p:sp>
          <p:nvSpPr>
            <p:cNvPr id="3" name="object 3"/>
            <p:cNvSpPr/>
            <p:nvPr/>
          </p:nvSpPr>
          <p:spPr>
            <a:xfrm>
              <a:off x="2551200" y="1023699"/>
              <a:ext cx="4041775" cy="3096260"/>
            </a:xfrm>
            <a:custGeom>
              <a:avLst/>
              <a:gdLst/>
              <a:ahLst/>
              <a:cxnLst/>
              <a:rect l="l" t="t" r="r" b="b"/>
              <a:pathLst>
                <a:path w="4041775" h="3096260">
                  <a:moveTo>
                    <a:pt x="4041599" y="3095999"/>
                  </a:moveTo>
                  <a:lnTo>
                    <a:pt x="0" y="3095999"/>
                  </a:lnTo>
                  <a:lnTo>
                    <a:pt x="0" y="0"/>
                  </a:lnTo>
                  <a:lnTo>
                    <a:pt x="4041599" y="0"/>
                  </a:lnTo>
                  <a:lnTo>
                    <a:pt x="4041599" y="3095999"/>
                  </a:lnTo>
                  <a:close/>
                </a:path>
              </a:pathLst>
            </a:custGeom>
            <a:solidFill>
              <a:srgbClr val="F4F6F0">
                <a:alpha val="87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4574" y="1116329"/>
              <a:ext cx="3840599" cy="29019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550" y="146725"/>
              <a:ext cx="3267600" cy="47536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2450" y="108625"/>
              <a:ext cx="3343910" cy="4830445"/>
            </a:xfrm>
            <a:custGeom>
              <a:avLst/>
              <a:gdLst/>
              <a:ahLst/>
              <a:cxnLst/>
              <a:rect l="l" t="t" r="r" b="b"/>
              <a:pathLst>
                <a:path w="3343910" h="4830445">
                  <a:moveTo>
                    <a:pt x="0" y="0"/>
                  </a:moveTo>
                  <a:lnTo>
                    <a:pt x="3343800" y="0"/>
                  </a:lnTo>
                  <a:lnTo>
                    <a:pt x="3343800" y="4829849"/>
                  </a:lnTo>
                  <a:lnTo>
                    <a:pt x="0" y="482984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4F6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4275" y="1774900"/>
              <a:ext cx="2806065" cy="1260475"/>
            </a:xfrm>
            <a:custGeom>
              <a:avLst/>
              <a:gdLst/>
              <a:ahLst/>
              <a:cxnLst/>
              <a:rect l="l" t="t" r="r" b="b"/>
              <a:pathLst>
                <a:path w="2806065" h="1260475">
                  <a:moveTo>
                    <a:pt x="2805899" y="1259999"/>
                  </a:moveTo>
                  <a:lnTo>
                    <a:pt x="0" y="1259999"/>
                  </a:lnTo>
                  <a:lnTo>
                    <a:pt x="0" y="0"/>
                  </a:lnTo>
                  <a:lnTo>
                    <a:pt x="2805899" y="0"/>
                  </a:lnTo>
                  <a:lnTo>
                    <a:pt x="2805899" y="1259999"/>
                  </a:lnTo>
                  <a:close/>
                </a:path>
              </a:pathLst>
            </a:custGeom>
            <a:solidFill>
              <a:srgbClr val="C163FF">
                <a:alpha val="446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4275" y="1774900"/>
              <a:ext cx="2806065" cy="1260475"/>
            </a:xfrm>
            <a:custGeom>
              <a:avLst/>
              <a:gdLst/>
              <a:ahLst/>
              <a:cxnLst/>
              <a:rect l="l" t="t" r="r" b="b"/>
              <a:pathLst>
                <a:path w="2806065" h="1260475">
                  <a:moveTo>
                    <a:pt x="0" y="0"/>
                  </a:moveTo>
                  <a:lnTo>
                    <a:pt x="2805899" y="0"/>
                  </a:lnTo>
                  <a:lnTo>
                    <a:pt x="2805899" y="1259999"/>
                  </a:lnTo>
                  <a:lnTo>
                    <a:pt x="0" y="12599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4F6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78455" y="1836748"/>
            <a:ext cx="263969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2230" algn="ctr">
              <a:lnSpc>
                <a:spcPct val="100000"/>
              </a:lnSpc>
              <a:spcBef>
                <a:spcPts val="100"/>
              </a:spcBef>
            </a:pPr>
            <a:r>
              <a:rPr sz="2200" b="1" spc="-20" dirty="0">
                <a:solidFill>
                  <a:srgbClr val="F4F6F0"/>
                </a:solidFill>
                <a:latin typeface="Palatino Linotype"/>
                <a:cs typeface="Palatino Linotype"/>
              </a:rPr>
              <a:t>Using</a:t>
            </a:r>
            <a:r>
              <a:rPr sz="2200" b="1" spc="-45" dirty="0">
                <a:solidFill>
                  <a:srgbClr val="F4F6F0"/>
                </a:solidFill>
                <a:latin typeface="Palatino Linotype"/>
                <a:cs typeface="Palatino Linotype"/>
              </a:rPr>
              <a:t> </a:t>
            </a:r>
            <a:r>
              <a:rPr sz="2200" b="1" dirty="0">
                <a:solidFill>
                  <a:srgbClr val="F4F6F0"/>
                </a:solidFill>
                <a:latin typeface="Palatino Linotype"/>
                <a:cs typeface="Palatino Linotype"/>
              </a:rPr>
              <a:t>Rasterio</a:t>
            </a:r>
            <a:r>
              <a:rPr sz="2200" b="1" spc="-45" dirty="0">
                <a:solidFill>
                  <a:srgbClr val="F4F6F0"/>
                </a:solidFill>
                <a:latin typeface="Palatino Linotype"/>
                <a:cs typeface="Palatino Linotype"/>
              </a:rPr>
              <a:t> </a:t>
            </a:r>
            <a:r>
              <a:rPr sz="2200" b="1" spc="-25" dirty="0">
                <a:solidFill>
                  <a:srgbClr val="F4F6F0"/>
                </a:solidFill>
                <a:latin typeface="Palatino Linotype"/>
                <a:cs typeface="Palatino Linotype"/>
              </a:rPr>
              <a:t>to </a:t>
            </a:r>
            <a:r>
              <a:rPr sz="2200" b="1" dirty="0">
                <a:solidFill>
                  <a:srgbClr val="F4F6F0"/>
                </a:solidFill>
                <a:latin typeface="Palatino Linotype"/>
                <a:cs typeface="Palatino Linotype"/>
              </a:rPr>
              <a:t>separate</a:t>
            </a:r>
            <a:r>
              <a:rPr sz="2200" b="1" spc="65" dirty="0">
                <a:solidFill>
                  <a:srgbClr val="F4F6F0"/>
                </a:solidFill>
                <a:latin typeface="Palatino Linotype"/>
                <a:cs typeface="Palatino Linotype"/>
              </a:rPr>
              <a:t> </a:t>
            </a:r>
            <a:r>
              <a:rPr sz="2200" b="1" dirty="0">
                <a:solidFill>
                  <a:srgbClr val="F4F6F0"/>
                </a:solidFill>
                <a:latin typeface="Palatino Linotype"/>
                <a:cs typeface="Palatino Linotype"/>
              </a:rPr>
              <a:t>the</a:t>
            </a:r>
            <a:r>
              <a:rPr sz="2200" b="1" spc="70" dirty="0">
                <a:solidFill>
                  <a:srgbClr val="F4F6F0"/>
                </a:solidFill>
                <a:latin typeface="Palatino Linotype"/>
                <a:cs typeface="Palatino Linotype"/>
              </a:rPr>
              <a:t> </a:t>
            </a:r>
            <a:r>
              <a:rPr sz="2200" b="1" spc="-20" dirty="0">
                <a:solidFill>
                  <a:srgbClr val="F4F6F0"/>
                </a:solidFill>
                <a:latin typeface="Palatino Linotype"/>
                <a:cs typeface="Palatino Linotype"/>
              </a:rPr>
              <a:t>Color </a:t>
            </a:r>
            <a:r>
              <a:rPr sz="2200" b="1" dirty="0">
                <a:solidFill>
                  <a:srgbClr val="F4F6F0"/>
                </a:solidFill>
                <a:latin typeface="Palatino Linotype"/>
                <a:cs typeface="Palatino Linotype"/>
              </a:rPr>
              <a:t>Bands</a:t>
            </a:r>
            <a:r>
              <a:rPr sz="2200" b="1" spc="-100" dirty="0">
                <a:solidFill>
                  <a:srgbClr val="F4F6F0"/>
                </a:solidFill>
                <a:latin typeface="Palatino Linotype"/>
                <a:cs typeface="Palatino Linotype"/>
              </a:rPr>
              <a:t> </a:t>
            </a:r>
            <a:r>
              <a:rPr sz="2200" b="1" spc="-35" dirty="0">
                <a:solidFill>
                  <a:srgbClr val="F4F6F0"/>
                </a:solidFill>
                <a:latin typeface="Palatino Linotype"/>
                <a:cs typeface="Palatino Linotype"/>
              </a:rPr>
              <a:t>of</a:t>
            </a:r>
            <a:r>
              <a:rPr sz="2200" b="1" spc="-85" dirty="0">
                <a:solidFill>
                  <a:srgbClr val="F4F6F0"/>
                </a:solidFill>
                <a:latin typeface="Palatino Linotype"/>
                <a:cs typeface="Palatino Linotype"/>
              </a:rPr>
              <a:t> </a:t>
            </a:r>
            <a:r>
              <a:rPr sz="2200" b="1" dirty="0">
                <a:solidFill>
                  <a:srgbClr val="F4F6F0"/>
                </a:solidFill>
                <a:latin typeface="Palatino Linotype"/>
                <a:cs typeface="Palatino Linotype"/>
              </a:rPr>
              <a:t>the</a:t>
            </a:r>
            <a:r>
              <a:rPr sz="2200" b="1" spc="-80" dirty="0">
                <a:solidFill>
                  <a:srgbClr val="F4F6F0"/>
                </a:solidFill>
                <a:latin typeface="Palatino Linotype"/>
                <a:cs typeface="Palatino Linotype"/>
              </a:rPr>
              <a:t> .Tiff</a:t>
            </a:r>
            <a:r>
              <a:rPr sz="2200" b="1" spc="-70" dirty="0">
                <a:solidFill>
                  <a:srgbClr val="F4F6F0"/>
                </a:solidFill>
                <a:latin typeface="Palatino Linotype"/>
                <a:cs typeface="Palatino Linotype"/>
              </a:rPr>
              <a:t> </a:t>
            </a:r>
            <a:r>
              <a:rPr sz="2200" b="1" spc="-25" dirty="0">
                <a:solidFill>
                  <a:srgbClr val="F4F6F0"/>
                </a:solidFill>
                <a:latin typeface="Palatino Linotype"/>
                <a:cs typeface="Palatino Linotype"/>
              </a:rPr>
              <a:t>ﬁle</a:t>
            </a:r>
            <a:endParaRPr sz="2200">
              <a:latin typeface="Palatino Linotype"/>
              <a:cs typeface="Palatino Linotyp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98174" y="74475"/>
            <a:ext cx="5589905" cy="4994910"/>
            <a:chOff x="3498174" y="74475"/>
            <a:chExt cx="5589905" cy="499491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4374" y="150675"/>
              <a:ext cx="5437323" cy="48421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36274" y="112575"/>
              <a:ext cx="5513705" cy="4918710"/>
            </a:xfrm>
            <a:custGeom>
              <a:avLst/>
              <a:gdLst/>
              <a:ahLst/>
              <a:cxnLst/>
              <a:rect l="l" t="t" r="r" b="b"/>
              <a:pathLst>
                <a:path w="5513705" h="4918710">
                  <a:moveTo>
                    <a:pt x="0" y="0"/>
                  </a:moveTo>
                  <a:lnTo>
                    <a:pt x="5513524" y="0"/>
                  </a:lnTo>
                  <a:lnTo>
                    <a:pt x="5513524" y="4918349"/>
                  </a:lnTo>
                  <a:lnTo>
                    <a:pt x="0" y="491834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4F6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2855">
              <a:lnSpc>
                <a:spcPct val="100000"/>
              </a:lnSpc>
              <a:spcBef>
                <a:spcPts val="100"/>
              </a:spcBef>
            </a:pPr>
            <a:r>
              <a:rPr sz="2600" spc="270" dirty="0"/>
              <a:t>Color</a:t>
            </a:r>
            <a:r>
              <a:rPr sz="2600" spc="150" dirty="0"/>
              <a:t> </a:t>
            </a:r>
            <a:r>
              <a:rPr sz="2600" spc="400" dirty="0"/>
              <a:t>Band</a:t>
            </a:r>
            <a:r>
              <a:rPr sz="2600" spc="155" dirty="0"/>
              <a:t> </a:t>
            </a:r>
            <a:r>
              <a:rPr sz="2600" spc="280" dirty="0"/>
              <a:t>Extraction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4465551" y="4749833"/>
            <a:ext cx="21336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45" dirty="0">
                <a:solidFill>
                  <a:srgbClr val="F6D1A2"/>
                </a:solidFill>
                <a:latin typeface="Calibri"/>
                <a:cs typeface="Calibri"/>
              </a:rPr>
              <a:t>22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04662" y="3253035"/>
            <a:ext cx="591820" cy="198755"/>
            <a:chOff x="5804662" y="3253035"/>
            <a:chExt cx="591820" cy="198755"/>
          </a:xfrm>
        </p:grpSpPr>
        <p:sp>
          <p:nvSpPr>
            <p:cNvPr id="5" name="object 5"/>
            <p:cNvSpPr/>
            <p:nvPr/>
          </p:nvSpPr>
          <p:spPr>
            <a:xfrm>
              <a:off x="5809424" y="3353434"/>
              <a:ext cx="582295" cy="0"/>
            </a:xfrm>
            <a:custGeom>
              <a:avLst/>
              <a:gdLst/>
              <a:ahLst/>
              <a:cxnLst/>
              <a:rect l="l" t="t" r="r" b="b"/>
              <a:pathLst>
                <a:path w="582295">
                  <a:moveTo>
                    <a:pt x="0" y="0"/>
                  </a:moveTo>
                  <a:lnTo>
                    <a:pt x="581999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5426" y="3253035"/>
              <a:ext cx="198599" cy="1982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254315" y="3265954"/>
            <a:ext cx="80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334147"/>
                </a:solidFill>
                <a:latin typeface="Palatino Linotype"/>
                <a:cs typeface="Palatino Linotype"/>
              </a:rPr>
              <a:t>4</a:t>
            </a:r>
            <a:endParaRPr sz="800"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52100" y="2454280"/>
            <a:ext cx="1112520" cy="198755"/>
            <a:chOff x="2752100" y="2454280"/>
            <a:chExt cx="1112520" cy="198755"/>
          </a:xfrm>
        </p:grpSpPr>
        <p:sp>
          <p:nvSpPr>
            <p:cNvPr id="9" name="object 9"/>
            <p:cNvSpPr/>
            <p:nvPr/>
          </p:nvSpPr>
          <p:spPr>
            <a:xfrm>
              <a:off x="2815950" y="2559579"/>
              <a:ext cx="1043940" cy="0"/>
            </a:xfrm>
            <a:custGeom>
              <a:avLst/>
              <a:gdLst/>
              <a:ahLst/>
              <a:cxnLst/>
              <a:rect l="l" t="t" r="r" b="b"/>
              <a:pathLst>
                <a:path w="1043939">
                  <a:moveTo>
                    <a:pt x="104369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2100" y="2454280"/>
              <a:ext cx="198599" cy="1982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810430" y="2465949"/>
            <a:ext cx="812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334147"/>
                </a:solidFill>
                <a:latin typeface="Palatino Linotype"/>
                <a:cs typeface="Palatino Linotype"/>
              </a:rPr>
              <a:t>2</a:t>
            </a:r>
            <a:endParaRPr sz="800">
              <a:latin typeface="Palatino Linotype"/>
              <a:cs typeface="Palatino Linotyp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674737" y="1721901"/>
            <a:ext cx="1724660" cy="198755"/>
            <a:chOff x="4674737" y="1721901"/>
            <a:chExt cx="1724660" cy="198755"/>
          </a:xfrm>
        </p:grpSpPr>
        <p:sp>
          <p:nvSpPr>
            <p:cNvPr id="13" name="object 13"/>
            <p:cNvSpPr/>
            <p:nvPr/>
          </p:nvSpPr>
          <p:spPr>
            <a:xfrm>
              <a:off x="4679500" y="1821844"/>
              <a:ext cx="1715135" cy="0"/>
            </a:xfrm>
            <a:custGeom>
              <a:avLst/>
              <a:gdLst/>
              <a:ahLst/>
              <a:cxnLst/>
              <a:rect l="l" t="t" r="r" b="b"/>
              <a:pathLst>
                <a:path w="1715135">
                  <a:moveTo>
                    <a:pt x="0" y="0"/>
                  </a:moveTo>
                  <a:lnTo>
                    <a:pt x="1715099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9230" y="1721901"/>
              <a:ext cx="198599" cy="19829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261417" y="1734346"/>
            <a:ext cx="736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334147"/>
                </a:solidFill>
                <a:latin typeface="Palatino Linotype"/>
                <a:cs typeface="Palatino Linotype"/>
              </a:rPr>
              <a:t>1</a:t>
            </a:r>
            <a:endParaRPr sz="800">
              <a:latin typeface="Palatino Linotype"/>
              <a:cs typeface="Palatino Linotyp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13700" y="1109674"/>
            <a:ext cx="7165340" cy="3350260"/>
            <a:chOff x="1113700" y="1109674"/>
            <a:chExt cx="7165340" cy="3350260"/>
          </a:xfrm>
        </p:grpSpPr>
        <p:sp>
          <p:nvSpPr>
            <p:cNvPr id="17" name="object 17"/>
            <p:cNvSpPr/>
            <p:nvPr/>
          </p:nvSpPr>
          <p:spPr>
            <a:xfrm>
              <a:off x="3488994" y="2635178"/>
              <a:ext cx="2165985" cy="810260"/>
            </a:xfrm>
            <a:custGeom>
              <a:avLst/>
              <a:gdLst/>
              <a:ahLst/>
              <a:cxnLst/>
              <a:rect l="l" t="t" r="r" b="b"/>
              <a:pathLst>
                <a:path w="2165985" h="810260">
                  <a:moveTo>
                    <a:pt x="1082525" y="809856"/>
                  </a:moveTo>
                  <a:lnTo>
                    <a:pt x="0" y="372137"/>
                  </a:lnTo>
                  <a:lnTo>
                    <a:pt x="1085787" y="0"/>
                  </a:lnTo>
                  <a:lnTo>
                    <a:pt x="2165870" y="370369"/>
                  </a:lnTo>
                  <a:lnTo>
                    <a:pt x="1082525" y="809856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74637" y="3006255"/>
              <a:ext cx="1498600" cy="1179830"/>
            </a:xfrm>
            <a:custGeom>
              <a:avLst/>
              <a:gdLst/>
              <a:ahLst/>
              <a:cxnLst/>
              <a:rect l="l" t="t" r="r" b="b"/>
              <a:pathLst>
                <a:path w="1498600" h="1179829">
                  <a:moveTo>
                    <a:pt x="1498123" y="1179497"/>
                  </a:moveTo>
                  <a:lnTo>
                    <a:pt x="0" y="552774"/>
                  </a:lnTo>
                  <a:lnTo>
                    <a:pt x="414777" y="0"/>
                  </a:lnTo>
                  <a:lnTo>
                    <a:pt x="1498123" y="434818"/>
                  </a:lnTo>
                  <a:lnTo>
                    <a:pt x="1498123" y="1179497"/>
                  </a:lnTo>
                  <a:close/>
                </a:path>
              </a:pathLst>
            </a:custGeom>
            <a:solidFill>
              <a:srgbClr val="997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1238" y="3006255"/>
              <a:ext cx="1498123" cy="117949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907863" y="2137477"/>
              <a:ext cx="1334770" cy="499745"/>
            </a:xfrm>
            <a:custGeom>
              <a:avLst/>
              <a:gdLst/>
              <a:ahLst/>
              <a:cxnLst/>
              <a:rect l="l" t="t" r="r" b="b"/>
              <a:pathLst>
                <a:path w="1334770" h="499744">
                  <a:moveTo>
                    <a:pt x="664278" y="499167"/>
                  </a:moveTo>
                  <a:lnTo>
                    <a:pt x="0" y="234394"/>
                  </a:lnTo>
                  <a:lnTo>
                    <a:pt x="672598" y="0"/>
                  </a:lnTo>
                  <a:lnTo>
                    <a:pt x="1334159" y="234394"/>
                  </a:lnTo>
                  <a:lnTo>
                    <a:pt x="664278" y="499167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61986" y="2371371"/>
              <a:ext cx="1013460" cy="865505"/>
            </a:xfrm>
            <a:custGeom>
              <a:avLst/>
              <a:gdLst/>
              <a:ahLst/>
              <a:cxnLst/>
              <a:rect l="l" t="t" r="r" b="b"/>
              <a:pathLst>
                <a:path w="1013460" h="865505">
                  <a:moveTo>
                    <a:pt x="1013303" y="865082"/>
                  </a:moveTo>
                  <a:lnTo>
                    <a:pt x="0" y="463003"/>
                  </a:lnTo>
                  <a:lnTo>
                    <a:pt x="347916" y="0"/>
                  </a:lnTo>
                  <a:lnTo>
                    <a:pt x="1013303" y="265028"/>
                  </a:lnTo>
                  <a:lnTo>
                    <a:pt x="1013303" y="865082"/>
                  </a:lnTo>
                  <a:close/>
                </a:path>
              </a:pathLst>
            </a:custGeom>
            <a:solidFill>
              <a:srgbClr val="997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604" y="2371371"/>
              <a:ext cx="1013303" cy="86508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984428" y="1414955"/>
              <a:ext cx="591185" cy="1023619"/>
            </a:xfrm>
            <a:custGeom>
              <a:avLst/>
              <a:gdLst/>
              <a:ahLst/>
              <a:cxnLst/>
              <a:rect l="l" t="t" r="r" b="b"/>
              <a:pathLst>
                <a:path w="591185" h="1023619">
                  <a:moveTo>
                    <a:pt x="590880" y="1023400"/>
                  </a:moveTo>
                  <a:lnTo>
                    <a:pt x="0" y="779763"/>
                  </a:lnTo>
                  <a:lnTo>
                    <a:pt x="590880" y="0"/>
                  </a:lnTo>
                  <a:lnTo>
                    <a:pt x="590880" y="1023400"/>
                  </a:lnTo>
                  <a:close/>
                </a:path>
              </a:pathLst>
            </a:custGeom>
            <a:solidFill>
              <a:srgbClr val="997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2584" y="1414955"/>
              <a:ext cx="590880" cy="10234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80725" y="1147775"/>
              <a:ext cx="1672574" cy="138449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461675" y="1128724"/>
              <a:ext cx="1710689" cy="1423035"/>
            </a:xfrm>
            <a:custGeom>
              <a:avLst/>
              <a:gdLst/>
              <a:ahLst/>
              <a:cxnLst/>
              <a:rect l="l" t="t" r="r" b="b"/>
              <a:pathLst>
                <a:path w="1710690" h="1423035">
                  <a:moveTo>
                    <a:pt x="0" y="0"/>
                  </a:moveTo>
                  <a:lnTo>
                    <a:pt x="1710674" y="0"/>
                  </a:lnTo>
                  <a:lnTo>
                    <a:pt x="1710674" y="1422599"/>
                  </a:lnTo>
                  <a:lnTo>
                    <a:pt x="0" y="1422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134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298" y="1342725"/>
              <a:ext cx="1495949" cy="150797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148248" y="1323674"/>
              <a:ext cx="1534160" cy="1546225"/>
            </a:xfrm>
            <a:custGeom>
              <a:avLst/>
              <a:gdLst/>
              <a:ahLst/>
              <a:cxnLst/>
              <a:rect l="l" t="t" r="r" b="b"/>
              <a:pathLst>
                <a:path w="1534160" h="1546225">
                  <a:moveTo>
                    <a:pt x="0" y="0"/>
                  </a:moveTo>
                  <a:lnTo>
                    <a:pt x="1534049" y="0"/>
                  </a:lnTo>
                  <a:lnTo>
                    <a:pt x="1534049" y="1546075"/>
                  </a:lnTo>
                  <a:lnTo>
                    <a:pt x="0" y="1546075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274E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80726" y="2715250"/>
              <a:ext cx="1760174" cy="170599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461676" y="2696199"/>
              <a:ext cx="1798320" cy="1744345"/>
            </a:xfrm>
            <a:custGeom>
              <a:avLst/>
              <a:gdLst/>
              <a:ahLst/>
              <a:cxnLst/>
              <a:rect l="l" t="t" r="r" b="b"/>
              <a:pathLst>
                <a:path w="1798320" h="1744345">
                  <a:moveTo>
                    <a:pt x="0" y="0"/>
                  </a:moveTo>
                  <a:lnTo>
                    <a:pt x="1798274" y="0"/>
                  </a:lnTo>
                  <a:lnTo>
                    <a:pt x="1798274" y="1744099"/>
                  </a:lnTo>
                  <a:lnTo>
                    <a:pt x="0" y="1744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274E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1800" y="2967250"/>
              <a:ext cx="1495949" cy="138449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132750" y="2948199"/>
              <a:ext cx="1534160" cy="1423035"/>
            </a:xfrm>
            <a:custGeom>
              <a:avLst/>
              <a:gdLst/>
              <a:ahLst/>
              <a:cxnLst/>
              <a:rect l="l" t="t" r="r" b="b"/>
              <a:pathLst>
                <a:path w="1534160" h="1423035">
                  <a:moveTo>
                    <a:pt x="0" y="0"/>
                  </a:moveTo>
                  <a:lnTo>
                    <a:pt x="1534049" y="0"/>
                  </a:lnTo>
                  <a:lnTo>
                    <a:pt x="1534049" y="1422599"/>
                  </a:lnTo>
                  <a:lnTo>
                    <a:pt x="0" y="1422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57399" y="548699"/>
            <a:ext cx="8029575" cy="4046220"/>
            <a:chOff x="557399" y="548699"/>
            <a:chExt cx="8029575" cy="4046220"/>
          </a:xfrm>
        </p:grpSpPr>
        <p:sp>
          <p:nvSpPr>
            <p:cNvPr id="4" name="object 4"/>
            <p:cNvSpPr/>
            <p:nvPr/>
          </p:nvSpPr>
          <p:spPr>
            <a:xfrm>
              <a:off x="557399" y="548699"/>
              <a:ext cx="8029575" cy="4046220"/>
            </a:xfrm>
            <a:custGeom>
              <a:avLst/>
              <a:gdLst/>
              <a:ahLst/>
              <a:cxnLst/>
              <a:rect l="l" t="t" r="r" b="b"/>
              <a:pathLst>
                <a:path w="8029575" h="4046220">
                  <a:moveTo>
                    <a:pt x="8029199" y="4046099"/>
                  </a:moveTo>
                  <a:lnTo>
                    <a:pt x="0" y="4046099"/>
                  </a:lnTo>
                  <a:lnTo>
                    <a:pt x="0" y="0"/>
                  </a:lnTo>
                  <a:lnTo>
                    <a:pt x="8029199" y="0"/>
                  </a:lnTo>
                  <a:lnTo>
                    <a:pt x="8029199" y="4046099"/>
                  </a:lnTo>
                  <a:close/>
                </a:path>
              </a:pathLst>
            </a:custGeom>
            <a:solidFill>
              <a:srgbClr val="F4F6F0">
                <a:alpha val="87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499" y="637539"/>
              <a:ext cx="7850999" cy="386842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306435" y="3567666"/>
            <a:ext cx="531495" cy="1401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20"/>
              </a:lnSpc>
            </a:pPr>
            <a:r>
              <a:rPr sz="1300" spc="-10" dirty="0">
                <a:solidFill>
                  <a:srgbClr val="F6D1A2"/>
                </a:solidFill>
                <a:latin typeface="Calibri"/>
                <a:cs typeface="Calibri"/>
              </a:rPr>
              <a:t>231+++</a:t>
            </a:r>
            <a:endParaRPr sz="1300">
              <a:latin typeface="Calibri"/>
              <a:cs typeface="Calibri"/>
            </a:endParaRPr>
          </a:p>
          <a:p>
            <a:pPr marL="27940">
              <a:lnSpc>
                <a:spcPct val="100000"/>
              </a:lnSpc>
              <a:spcBef>
                <a:spcPts val="15"/>
              </a:spcBef>
            </a:pPr>
            <a:r>
              <a:rPr sz="1300" spc="85" dirty="0">
                <a:solidFill>
                  <a:srgbClr val="F6D1A2"/>
                </a:solidFill>
                <a:latin typeface="Calibri"/>
                <a:cs typeface="Calibri"/>
              </a:rPr>
              <a:t>+++++</a:t>
            </a:r>
            <a:endParaRPr sz="1300">
              <a:latin typeface="Calibri"/>
              <a:cs typeface="Calibri"/>
            </a:endParaRPr>
          </a:p>
          <a:p>
            <a:pPr marL="27940">
              <a:lnSpc>
                <a:spcPct val="100000"/>
              </a:lnSpc>
              <a:spcBef>
                <a:spcPts val="15"/>
              </a:spcBef>
            </a:pPr>
            <a:r>
              <a:rPr sz="1300" spc="85" dirty="0">
                <a:solidFill>
                  <a:srgbClr val="F6D1A2"/>
                </a:solidFill>
                <a:latin typeface="Calibri"/>
                <a:cs typeface="Calibri"/>
              </a:rPr>
              <a:t>+++++</a:t>
            </a:r>
            <a:endParaRPr sz="1300">
              <a:latin typeface="Calibri"/>
              <a:cs typeface="Calibri"/>
            </a:endParaRPr>
          </a:p>
          <a:p>
            <a:pPr marL="27940">
              <a:lnSpc>
                <a:spcPct val="100000"/>
              </a:lnSpc>
              <a:spcBef>
                <a:spcPts val="15"/>
              </a:spcBef>
            </a:pPr>
            <a:r>
              <a:rPr sz="1300" spc="85" dirty="0">
                <a:solidFill>
                  <a:srgbClr val="F6D1A2"/>
                </a:solidFill>
                <a:latin typeface="Calibri"/>
                <a:cs typeface="Calibri"/>
              </a:rPr>
              <a:t>+++++</a:t>
            </a:r>
            <a:endParaRPr sz="1300">
              <a:latin typeface="Calibri"/>
              <a:cs typeface="Calibri"/>
            </a:endParaRPr>
          </a:p>
          <a:p>
            <a:pPr marL="27940">
              <a:lnSpc>
                <a:spcPct val="100000"/>
              </a:lnSpc>
              <a:spcBef>
                <a:spcPts val="15"/>
              </a:spcBef>
            </a:pPr>
            <a:r>
              <a:rPr sz="1300" spc="85" dirty="0">
                <a:solidFill>
                  <a:srgbClr val="F6D1A2"/>
                </a:solidFill>
                <a:latin typeface="Calibri"/>
                <a:cs typeface="Calibri"/>
              </a:rPr>
              <a:t>+++++</a:t>
            </a:r>
            <a:endParaRPr sz="1300">
              <a:latin typeface="Calibri"/>
              <a:cs typeface="Calibri"/>
            </a:endParaRPr>
          </a:p>
          <a:p>
            <a:pPr marL="27940">
              <a:lnSpc>
                <a:spcPct val="100000"/>
              </a:lnSpc>
              <a:spcBef>
                <a:spcPts val="15"/>
              </a:spcBef>
            </a:pPr>
            <a:r>
              <a:rPr sz="1300" spc="85" dirty="0">
                <a:solidFill>
                  <a:srgbClr val="F6D1A2"/>
                </a:solidFill>
                <a:latin typeface="Calibri"/>
                <a:cs typeface="Calibri"/>
              </a:rPr>
              <a:t>+++++</a:t>
            </a:r>
            <a:endParaRPr sz="1300">
              <a:latin typeface="Calibri"/>
              <a:cs typeface="Calibri"/>
            </a:endParaRPr>
          </a:p>
          <a:p>
            <a:pPr marL="27940">
              <a:lnSpc>
                <a:spcPct val="100000"/>
              </a:lnSpc>
              <a:spcBef>
                <a:spcPts val="15"/>
              </a:spcBef>
            </a:pPr>
            <a:r>
              <a:rPr sz="1300" spc="85" dirty="0">
                <a:solidFill>
                  <a:srgbClr val="F6D1A2"/>
                </a:solidFill>
                <a:latin typeface="Calibri"/>
                <a:cs typeface="Calibri"/>
              </a:rPr>
              <a:t>+++++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22041" y="4949858"/>
            <a:ext cx="5003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85" dirty="0">
                <a:solidFill>
                  <a:srgbClr val="F6D1A2"/>
                </a:solidFill>
                <a:latin typeface="Calibri"/>
                <a:cs typeface="Calibri"/>
              </a:rPr>
              <a:t>+++++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3500" y="114300"/>
            <a:ext cx="8286115" cy="4914900"/>
            <a:chOff x="253500" y="114300"/>
            <a:chExt cx="8286115" cy="49149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600" y="152400"/>
              <a:ext cx="3854223" cy="48386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72550" y="133350"/>
              <a:ext cx="3892550" cy="4876800"/>
            </a:xfrm>
            <a:custGeom>
              <a:avLst/>
              <a:gdLst/>
              <a:ahLst/>
              <a:cxnLst/>
              <a:rect l="l" t="t" r="r" b="b"/>
              <a:pathLst>
                <a:path w="3892550" h="4876800">
                  <a:moveTo>
                    <a:pt x="0" y="0"/>
                  </a:moveTo>
                  <a:lnTo>
                    <a:pt x="3892323" y="0"/>
                  </a:lnTo>
                  <a:lnTo>
                    <a:pt x="3892323" y="4876799"/>
                  </a:lnTo>
                  <a:lnTo>
                    <a:pt x="0" y="48767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4F6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7925" y="2277649"/>
              <a:ext cx="4253547" cy="27134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228875" y="2258599"/>
              <a:ext cx="4291965" cy="2752090"/>
            </a:xfrm>
            <a:custGeom>
              <a:avLst/>
              <a:gdLst/>
              <a:ahLst/>
              <a:cxnLst/>
              <a:rect l="l" t="t" r="r" b="b"/>
              <a:pathLst>
                <a:path w="4291965" h="2752090">
                  <a:moveTo>
                    <a:pt x="0" y="0"/>
                  </a:moveTo>
                  <a:lnTo>
                    <a:pt x="4291647" y="0"/>
                  </a:lnTo>
                  <a:lnTo>
                    <a:pt x="4291647" y="2751549"/>
                  </a:lnTo>
                  <a:lnTo>
                    <a:pt x="0" y="275154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4F6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925" y="152400"/>
              <a:ext cx="4253547" cy="22014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228875" y="133350"/>
              <a:ext cx="4291965" cy="2239645"/>
            </a:xfrm>
            <a:custGeom>
              <a:avLst/>
              <a:gdLst/>
              <a:ahLst/>
              <a:cxnLst/>
              <a:rect l="l" t="t" r="r" b="b"/>
              <a:pathLst>
                <a:path w="4291965" h="2239645">
                  <a:moveTo>
                    <a:pt x="0" y="0"/>
                  </a:moveTo>
                  <a:lnTo>
                    <a:pt x="4291647" y="0"/>
                  </a:lnTo>
                  <a:lnTo>
                    <a:pt x="4291647" y="2239548"/>
                  </a:lnTo>
                  <a:lnTo>
                    <a:pt x="0" y="223954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4F6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662" y="1845624"/>
              <a:ext cx="3578225" cy="1182370"/>
            </a:xfrm>
            <a:custGeom>
              <a:avLst/>
              <a:gdLst/>
              <a:ahLst/>
              <a:cxnLst/>
              <a:rect l="l" t="t" r="r" b="b"/>
              <a:pathLst>
                <a:path w="3578225" h="1182370">
                  <a:moveTo>
                    <a:pt x="3578099" y="1181999"/>
                  </a:moveTo>
                  <a:lnTo>
                    <a:pt x="0" y="1181999"/>
                  </a:lnTo>
                  <a:lnTo>
                    <a:pt x="0" y="0"/>
                  </a:lnTo>
                  <a:lnTo>
                    <a:pt x="3578099" y="0"/>
                  </a:lnTo>
                  <a:lnTo>
                    <a:pt x="3578099" y="1181999"/>
                  </a:lnTo>
                  <a:close/>
                </a:path>
              </a:pathLst>
            </a:custGeom>
            <a:solidFill>
              <a:srgbClr val="C163FF">
                <a:alpha val="446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9662" y="1845624"/>
              <a:ext cx="3578225" cy="1182370"/>
            </a:xfrm>
            <a:custGeom>
              <a:avLst/>
              <a:gdLst/>
              <a:ahLst/>
              <a:cxnLst/>
              <a:rect l="l" t="t" r="r" b="b"/>
              <a:pathLst>
                <a:path w="3578225" h="1182370">
                  <a:moveTo>
                    <a:pt x="0" y="0"/>
                  </a:moveTo>
                  <a:lnTo>
                    <a:pt x="3578099" y="0"/>
                  </a:lnTo>
                  <a:lnTo>
                    <a:pt x="3578099" y="1181999"/>
                  </a:lnTo>
                  <a:lnTo>
                    <a:pt x="0" y="11819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4F6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96128" y="1907474"/>
            <a:ext cx="30460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4F6F0"/>
                </a:solidFill>
                <a:latin typeface="Palatino Linotype"/>
                <a:cs typeface="Palatino Linotype"/>
              </a:rPr>
              <a:t>Pit</a:t>
            </a:r>
            <a:r>
              <a:rPr sz="2200" spc="-100" dirty="0">
                <a:solidFill>
                  <a:srgbClr val="F4F6F0"/>
                </a:solidFill>
                <a:latin typeface="Palatino Linotype"/>
                <a:cs typeface="Palatino Linotype"/>
              </a:rPr>
              <a:t> </a:t>
            </a:r>
            <a:r>
              <a:rPr sz="2200" spc="-10" dirty="0">
                <a:solidFill>
                  <a:srgbClr val="F4F6F0"/>
                </a:solidFill>
                <a:latin typeface="Palatino Linotype"/>
                <a:cs typeface="Palatino Linotype"/>
              </a:rPr>
              <a:t>Detection</a:t>
            </a:r>
            <a:r>
              <a:rPr sz="2200" spc="-260" dirty="0">
                <a:solidFill>
                  <a:srgbClr val="F4F6F0"/>
                </a:solidFill>
                <a:latin typeface="Palatino Linotype"/>
                <a:cs typeface="Palatino Linotype"/>
              </a:rPr>
              <a:t> </a:t>
            </a:r>
            <a:r>
              <a:rPr sz="2200" spc="-10" dirty="0">
                <a:solidFill>
                  <a:srgbClr val="F4F6F0"/>
                </a:solidFill>
                <a:latin typeface="Palatino Linotype"/>
                <a:cs typeface="Palatino Linotype"/>
              </a:rPr>
              <a:t>Algorithm</a:t>
            </a:r>
            <a:endParaRPr sz="2200">
              <a:latin typeface="Palatino Linotype"/>
              <a:cs typeface="Palatino Linotyp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7708" y="2242753"/>
            <a:ext cx="332295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>
              <a:lnSpc>
                <a:spcPct val="1000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F4F6F0"/>
                </a:solidFill>
                <a:latin typeface="Palatino Linotype"/>
                <a:cs typeface="Palatino Linotype"/>
              </a:rPr>
              <a:t>using</a:t>
            </a:r>
            <a:r>
              <a:rPr sz="2200" b="1" spc="-40" dirty="0">
                <a:solidFill>
                  <a:srgbClr val="F4F6F0"/>
                </a:solidFill>
                <a:latin typeface="Palatino Linotype"/>
                <a:cs typeface="Palatino Linotype"/>
              </a:rPr>
              <a:t> </a:t>
            </a:r>
            <a:r>
              <a:rPr sz="2200" b="1" spc="-80" dirty="0">
                <a:solidFill>
                  <a:srgbClr val="F4F6F0"/>
                </a:solidFill>
                <a:latin typeface="Palatino Linotype"/>
                <a:cs typeface="Palatino Linotype"/>
              </a:rPr>
              <a:t>CV2</a:t>
            </a:r>
            <a:r>
              <a:rPr sz="2200" b="1" spc="-35" dirty="0">
                <a:solidFill>
                  <a:srgbClr val="F4F6F0"/>
                </a:solidFill>
                <a:latin typeface="Palatino Linotype"/>
                <a:cs typeface="Palatino Linotype"/>
              </a:rPr>
              <a:t> </a:t>
            </a:r>
            <a:r>
              <a:rPr sz="2200" b="1" dirty="0">
                <a:solidFill>
                  <a:srgbClr val="F4F6F0"/>
                </a:solidFill>
                <a:latin typeface="Palatino Linotype"/>
                <a:cs typeface="Palatino Linotype"/>
              </a:rPr>
              <a:t>after</a:t>
            </a:r>
            <a:r>
              <a:rPr sz="2200" b="1" spc="-35" dirty="0">
                <a:solidFill>
                  <a:srgbClr val="F4F6F0"/>
                </a:solidFill>
                <a:latin typeface="Palatino Linotype"/>
                <a:cs typeface="Palatino Linotype"/>
              </a:rPr>
              <a:t> </a:t>
            </a:r>
            <a:r>
              <a:rPr sz="2200" b="1" dirty="0">
                <a:solidFill>
                  <a:srgbClr val="F4F6F0"/>
                </a:solidFill>
                <a:latin typeface="Palatino Linotype"/>
                <a:cs typeface="Palatino Linotype"/>
              </a:rPr>
              <a:t>the</a:t>
            </a:r>
            <a:r>
              <a:rPr sz="2200" b="1" spc="-35" dirty="0">
                <a:solidFill>
                  <a:srgbClr val="F4F6F0"/>
                </a:solidFill>
                <a:latin typeface="Palatino Linotype"/>
                <a:cs typeface="Palatino Linotype"/>
              </a:rPr>
              <a:t> </a:t>
            </a:r>
            <a:r>
              <a:rPr sz="2200" b="1" spc="-20" dirty="0">
                <a:solidFill>
                  <a:srgbClr val="F4F6F0"/>
                </a:solidFill>
                <a:latin typeface="Palatino Linotype"/>
                <a:cs typeface="Palatino Linotype"/>
              </a:rPr>
              <a:t>color </a:t>
            </a:r>
            <a:r>
              <a:rPr sz="2200" b="1" dirty="0">
                <a:solidFill>
                  <a:srgbClr val="F4F6F0"/>
                </a:solidFill>
                <a:latin typeface="Palatino Linotype"/>
                <a:cs typeface="Palatino Linotype"/>
              </a:rPr>
              <a:t>bandas</a:t>
            </a:r>
            <a:r>
              <a:rPr sz="2200" b="1" spc="-105" dirty="0">
                <a:solidFill>
                  <a:srgbClr val="F4F6F0"/>
                </a:solidFill>
                <a:latin typeface="Palatino Linotype"/>
                <a:cs typeface="Palatino Linotype"/>
              </a:rPr>
              <a:t> </a:t>
            </a:r>
            <a:r>
              <a:rPr sz="2200" b="1" spc="-10" dirty="0">
                <a:solidFill>
                  <a:srgbClr val="F4F6F0"/>
                </a:solidFill>
                <a:latin typeface="Palatino Linotype"/>
                <a:cs typeface="Palatino Linotype"/>
              </a:rPr>
              <a:t>have</a:t>
            </a:r>
            <a:r>
              <a:rPr sz="2200" b="1" spc="-100" dirty="0">
                <a:solidFill>
                  <a:srgbClr val="F4F6F0"/>
                </a:solidFill>
                <a:latin typeface="Palatino Linotype"/>
                <a:cs typeface="Palatino Linotype"/>
              </a:rPr>
              <a:t> </a:t>
            </a:r>
            <a:r>
              <a:rPr sz="2200" b="1" dirty="0">
                <a:solidFill>
                  <a:srgbClr val="F4F6F0"/>
                </a:solidFill>
                <a:latin typeface="Palatino Linotype"/>
                <a:cs typeface="Palatino Linotype"/>
              </a:rPr>
              <a:t>be</a:t>
            </a:r>
            <a:r>
              <a:rPr sz="2200" b="1" spc="-105" dirty="0">
                <a:solidFill>
                  <a:srgbClr val="F4F6F0"/>
                </a:solidFill>
                <a:latin typeface="Palatino Linotype"/>
                <a:cs typeface="Palatino Linotype"/>
              </a:rPr>
              <a:t> </a:t>
            </a:r>
            <a:r>
              <a:rPr sz="2200" b="1" spc="-10" dirty="0">
                <a:solidFill>
                  <a:srgbClr val="F4F6F0"/>
                </a:solidFill>
                <a:latin typeface="Palatino Linotype"/>
                <a:cs typeface="Palatino Linotype"/>
              </a:rPr>
              <a:t>optimised</a:t>
            </a:r>
            <a:endParaRPr sz="22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57399" y="548699"/>
            <a:ext cx="8029575" cy="4046220"/>
            <a:chOff x="557399" y="548699"/>
            <a:chExt cx="8029575" cy="4046220"/>
          </a:xfrm>
        </p:grpSpPr>
        <p:sp>
          <p:nvSpPr>
            <p:cNvPr id="4" name="object 4"/>
            <p:cNvSpPr/>
            <p:nvPr/>
          </p:nvSpPr>
          <p:spPr>
            <a:xfrm>
              <a:off x="557399" y="548699"/>
              <a:ext cx="8029575" cy="4046220"/>
            </a:xfrm>
            <a:custGeom>
              <a:avLst/>
              <a:gdLst/>
              <a:ahLst/>
              <a:cxnLst/>
              <a:rect l="l" t="t" r="r" b="b"/>
              <a:pathLst>
                <a:path w="8029575" h="4046220">
                  <a:moveTo>
                    <a:pt x="8029199" y="4046099"/>
                  </a:moveTo>
                  <a:lnTo>
                    <a:pt x="0" y="4046099"/>
                  </a:lnTo>
                  <a:lnTo>
                    <a:pt x="0" y="0"/>
                  </a:lnTo>
                  <a:lnTo>
                    <a:pt x="8029199" y="0"/>
                  </a:lnTo>
                  <a:lnTo>
                    <a:pt x="8029199" y="4046099"/>
                  </a:lnTo>
                  <a:close/>
                </a:path>
              </a:pathLst>
            </a:custGeom>
            <a:solidFill>
              <a:srgbClr val="F4F6F0">
                <a:alpha val="87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499" y="637539"/>
              <a:ext cx="7850999" cy="38684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0924" y="750349"/>
              <a:ext cx="7632065" cy="3672840"/>
            </a:xfrm>
            <a:custGeom>
              <a:avLst/>
              <a:gdLst/>
              <a:ahLst/>
              <a:cxnLst/>
              <a:rect l="l" t="t" r="r" b="b"/>
              <a:pathLst>
                <a:path w="7632065" h="3672840">
                  <a:moveTo>
                    <a:pt x="7631699" y="3672299"/>
                  </a:moveTo>
                  <a:lnTo>
                    <a:pt x="0" y="3672299"/>
                  </a:lnTo>
                  <a:lnTo>
                    <a:pt x="0" y="0"/>
                  </a:lnTo>
                  <a:lnTo>
                    <a:pt x="7631699" y="0"/>
                  </a:lnTo>
                  <a:lnTo>
                    <a:pt x="7631699" y="3672299"/>
                  </a:lnTo>
                  <a:close/>
                </a:path>
              </a:pathLst>
            </a:custGeom>
            <a:solidFill>
              <a:srgbClr val="C163FF">
                <a:alpha val="446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0924" y="750349"/>
              <a:ext cx="7632065" cy="3672840"/>
            </a:xfrm>
            <a:custGeom>
              <a:avLst/>
              <a:gdLst/>
              <a:ahLst/>
              <a:cxnLst/>
              <a:rect l="l" t="t" r="r" b="b"/>
              <a:pathLst>
                <a:path w="7632065" h="3672840">
                  <a:moveTo>
                    <a:pt x="0" y="0"/>
                  </a:moveTo>
                  <a:lnTo>
                    <a:pt x="7631699" y="0"/>
                  </a:lnTo>
                  <a:lnTo>
                    <a:pt x="7631699" y="3672299"/>
                  </a:lnTo>
                  <a:lnTo>
                    <a:pt x="0" y="3672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731B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19472" y="879890"/>
            <a:ext cx="75152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40504" algn="l"/>
              </a:tabLst>
            </a:pPr>
            <a:r>
              <a:rPr sz="2000" dirty="0">
                <a:solidFill>
                  <a:srgbClr val="660000"/>
                </a:solidFill>
                <a:latin typeface="Georgia"/>
                <a:cs typeface="Georgia"/>
              </a:rPr>
              <a:t>Naive</a:t>
            </a:r>
            <a:r>
              <a:rPr sz="2000" spc="-25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660000"/>
                </a:solidFill>
                <a:latin typeface="Georgia"/>
                <a:cs typeface="Georgia"/>
              </a:rPr>
              <a:t>Green</a:t>
            </a:r>
            <a:r>
              <a:rPr sz="2000" spc="-25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660000"/>
                </a:solidFill>
                <a:latin typeface="Georgia"/>
                <a:cs typeface="Georgia"/>
              </a:rPr>
              <a:t>Check</a:t>
            </a:r>
            <a:r>
              <a:rPr sz="2000" spc="-25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660000"/>
                </a:solidFill>
                <a:latin typeface="Georgia"/>
                <a:cs typeface="Georgia"/>
              </a:rPr>
              <a:t>along</a:t>
            </a:r>
            <a:r>
              <a:rPr sz="2000" spc="-25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2000" spc="-20" dirty="0">
                <a:solidFill>
                  <a:srgbClr val="660000"/>
                </a:solidFill>
                <a:latin typeface="Georgia"/>
                <a:cs typeface="Georgia"/>
              </a:rPr>
              <a:t>with</a:t>
            </a:r>
            <a:r>
              <a:rPr sz="2000" dirty="0">
                <a:solidFill>
                  <a:srgbClr val="660000"/>
                </a:solidFill>
                <a:latin typeface="Georgia"/>
                <a:cs typeface="Georgia"/>
              </a:rPr>
              <a:t>	ConvMixer</a:t>
            </a:r>
            <a:r>
              <a:rPr sz="2000" spc="-10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660000"/>
                </a:solidFill>
                <a:latin typeface="Georgia"/>
                <a:cs typeface="Georgia"/>
              </a:rPr>
              <a:t>/</a:t>
            </a:r>
            <a:r>
              <a:rPr sz="2000" spc="-10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660000"/>
                </a:solidFill>
                <a:latin typeface="Georgia"/>
                <a:cs typeface="Georgia"/>
              </a:rPr>
              <a:t>NDVI</a:t>
            </a:r>
            <a:r>
              <a:rPr sz="2000" spc="-10" dirty="0">
                <a:solidFill>
                  <a:srgbClr val="660000"/>
                </a:solidFill>
                <a:latin typeface="Georgia"/>
                <a:cs typeface="Georgia"/>
              </a:rPr>
              <a:t> Fusion</a:t>
            </a:r>
            <a:r>
              <a:rPr sz="2000" b="0" spc="-10" dirty="0">
                <a:solidFill>
                  <a:srgbClr val="660000"/>
                </a:solidFill>
                <a:latin typeface="Georgia"/>
                <a:cs typeface="Georgia"/>
              </a:rPr>
              <a:t>: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24</a:t>
            </a:fld>
            <a:endParaRPr spc="45" dirty="0"/>
          </a:p>
        </p:txBody>
      </p:sp>
      <p:sp>
        <p:nvSpPr>
          <p:cNvPr id="9" name="object 9"/>
          <p:cNvSpPr txBox="1"/>
          <p:nvPr/>
        </p:nvSpPr>
        <p:spPr>
          <a:xfrm>
            <a:off x="1205425" y="1750093"/>
            <a:ext cx="6701790" cy="2397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6715">
              <a:lnSpc>
                <a:spcPct val="113999"/>
              </a:lnSpc>
              <a:spcBef>
                <a:spcPts val="100"/>
              </a:spcBef>
            </a:pPr>
            <a:r>
              <a:rPr sz="1700" b="1" dirty="0">
                <a:solidFill>
                  <a:srgbClr val="660000"/>
                </a:solidFill>
                <a:latin typeface="Georgia"/>
                <a:cs typeface="Georgia"/>
              </a:rPr>
              <a:t>Goal:</a:t>
            </a:r>
            <a:r>
              <a:rPr sz="1700" b="1" spc="-25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1700" b="1" dirty="0">
                <a:solidFill>
                  <a:srgbClr val="660000"/>
                </a:solidFill>
                <a:latin typeface="Georgia"/>
                <a:cs typeface="Georgia"/>
              </a:rPr>
              <a:t>Detect</a:t>
            </a:r>
            <a:r>
              <a:rPr sz="1700" b="1" spc="-20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1700" b="1" dirty="0">
                <a:solidFill>
                  <a:srgbClr val="660000"/>
                </a:solidFill>
                <a:latin typeface="Georgia"/>
                <a:cs typeface="Georgia"/>
              </a:rPr>
              <a:t>45×45×45</a:t>
            </a:r>
            <a:r>
              <a:rPr sz="1700" b="1" spc="-20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1700" b="1" dirty="0">
                <a:solidFill>
                  <a:srgbClr val="660000"/>
                </a:solidFill>
                <a:latin typeface="Georgia"/>
                <a:cs typeface="Georgia"/>
              </a:rPr>
              <a:t>cm</a:t>
            </a:r>
            <a:r>
              <a:rPr sz="1700" b="1" spc="-20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1700" b="1" dirty="0">
                <a:solidFill>
                  <a:srgbClr val="660000"/>
                </a:solidFill>
                <a:latin typeface="Georgia"/>
                <a:cs typeface="Georgia"/>
              </a:rPr>
              <a:t>pits</a:t>
            </a:r>
            <a:r>
              <a:rPr sz="1700" b="1" spc="-20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1700" b="1" dirty="0">
                <a:solidFill>
                  <a:srgbClr val="660000"/>
                </a:solidFill>
                <a:latin typeface="Georgia"/>
                <a:cs typeface="Georgia"/>
              </a:rPr>
              <a:t>in</a:t>
            </a:r>
            <a:r>
              <a:rPr sz="1700" b="1" spc="-25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1700" b="1" dirty="0">
                <a:solidFill>
                  <a:srgbClr val="660000"/>
                </a:solidFill>
                <a:latin typeface="Georgia"/>
                <a:cs typeface="Georgia"/>
              </a:rPr>
              <a:t>the</a:t>
            </a:r>
            <a:r>
              <a:rPr sz="1700" b="1" spc="-20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1700" b="1" dirty="0">
                <a:solidFill>
                  <a:srgbClr val="660000"/>
                </a:solidFill>
                <a:latin typeface="Georgia"/>
                <a:cs typeface="Georgia"/>
              </a:rPr>
              <a:t>above</a:t>
            </a:r>
            <a:r>
              <a:rPr sz="1700" b="1" spc="-20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1700" b="1" spc="-10" dirty="0">
                <a:solidFill>
                  <a:srgbClr val="660000"/>
                </a:solidFill>
                <a:latin typeface="Georgia"/>
                <a:cs typeface="Georgia"/>
              </a:rPr>
              <a:t>Pitt-Detected picture.</a:t>
            </a:r>
            <a:endParaRPr sz="17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1700" b="1" spc="-10" dirty="0">
                <a:solidFill>
                  <a:srgbClr val="660000"/>
                </a:solidFill>
                <a:latin typeface="Georgia"/>
                <a:cs typeface="Georgia"/>
              </a:rPr>
              <a:t>Implementation:</a:t>
            </a:r>
            <a:endParaRPr sz="1700">
              <a:latin typeface="Georgia"/>
              <a:cs typeface="Georgia"/>
            </a:endParaRPr>
          </a:p>
          <a:p>
            <a:pPr marL="469265" indent="-404495">
              <a:lnSpc>
                <a:spcPct val="100000"/>
              </a:lnSpc>
              <a:spcBef>
                <a:spcPts val="1485"/>
              </a:spcBef>
              <a:buAutoNum type="arabicPeriod"/>
              <a:tabLst>
                <a:tab pos="469265" algn="l"/>
              </a:tabLst>
            </a:pPr>
            <a:r>
              <a:rPr sz="1700" b="1" dirty="0">
                <a:solidFill>
                  <a:srgbClr val="660000"/>
                </a:solidFill>
                <a:latin typeface="Georgia"/>
                <a:cs typeface="Georgia"/>
              </a:rPr>
              <a:t>Simple</a:t>
            </a:r>
            <a:r>
              <a:rPr sz="1700" b="1" spc="-35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1700" b="1" dirty="0">
                <a:solidFill>
                  <a:srgbClr val="660000"/>
                </a:solidFill>
                <a:latin typeface="Georgia"/>
                <a:cs typeface="Georgia"/>
              </a:rPr>
              <a:t>Threshold</a:t>
            </a:r>
            <a:r>
              <a:rPr sz="1700" b="1" spc="-30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1700" b="1" dirty="0">
                <a:solidFill>
                  <a:srgbClr val="660000"/>
                </a:solidFill>
                <a:latin typeface="Georgia"/>
                <a:cs typeface="Georgia"/>
              </a:rPr>
              <a:t>&amp;</a:t>
            </a:r>
            <a:r>
              <a:rPr sz="1700" b="1" spc="-30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1700" b="1" spc="-10" dirty="0">
                <a:solidFill>
                  <a:srgbClr val="660000"/>
                </a:solidFill>
                <a:latin typeface="Georgia"/>
                <a:cs typeface="Georgia"/>
              </a:rPr>
              <a:t>Labeling:</a:t>
            </a:r>
            <a:endParaRPr sz="1700">
              <a:latin typeface="Georgia"/>
              <a:cs typeface="Georgia"/>
            </a:endParaRPr>
          </a:p>
          <a:p>
            <a:pPr marL="926465" lvl="1" indent="-358775">
              <a:lnSpc>
                <a:spcPct val="100000"/>
              </a:lnSpc>
              <a:spcBef>
                <a:spcPts val="284"/>
              </a:spcBef>
              <a:buFont typeface="Arial"/>
              <a:buChar char="○"/>
              <a:tabLst>
                <a:tab pos="926465" algn="l"/>
              </a:tabLst>
            </a:pPr>
            <a:r>
              <a:rPr sz="1700" b="1" dirty="0">
                <a:solidFill>
                  <a:srgbClr val="660000"/>
                </a:solidFill>
                <a:latin typeface="Georgia"/>
                <a:cs typeface="Georgia"/>
              </a:rPr>
              <a:t>A</a:t>
            </a:r>
            <a:r>
              <a:rPr sz="1700" b="1" spc="-45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1700" b="1" dirty="0">
                <a:solidFill>
                  <a:srgbClr val="660000"/>
                </a:solidFill>
                <a:latin typeface="Georgia"/>
                <a:cs typeface="Georgia"/>
              </a:rPr>
              <a:t>thresholding</a:t>
            </a:r>
            <a:r>
              <a:rPr sz="1700" b="1" spc="-45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1700" b="1" dirty="0">
                <a:solidFill>
                  <a:srgbClr val="660000"/>
                </a:solidFill>
                <a:latin typeface="Georgia"/>
                <a:cs typeface="Georgia"/>
              </a:rPr>
              <a:t>technique</a:t>
            </a:r>
            <a:r>
              <a:rPr sz="1700" b="1" spc="-45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1700" b="1" dirty="0">
                <a:solidFill>
                  <a:srgbClr val="660000"/>
                </a:solidFill>
                <a:latin typeface="Georgia"/>
                <a:cs typeface="Georgia"/>
              </a:rPr>
              <a:t>identifies</a:t>
            </a:r>
            <a:r>
              <a:rPr sz="1700" b="1" spc="-45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1700" b="1" dirty="0">
                <a:solidFill>
                  <a:srgbClr val="660000"/>
                </a:solidFill>
                <a:latin typeface="Georgia"/>
                <a:cs typeface="Georgia"/>
              </a:rPr>
              <a:t>dark</a:t>
            </a:r>
            <a:r>
              <a:rPr sz="1700" b="1" spc="-45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1700" b="1" spc="-10" dirty="0">
                <a:solidFill>
                  <a:srgbClr val="660000"/>
                </a:solidFill>
                <a:latin typeface="Georgia"/>
                <a:cs typeface="Georgia"/>
              </a:rPr>
              <a:t>pixels.</a:t>
            </a:r>
            <a:endParaRPr sz="1700">
              <a:latin typeface="Georgia"/>
              <a:cs typeface="Georgia"/>
            </a:endParaRPr>
          </a:p>
          <a:p>
            <a:pPr marL="927100" marR="5080" lvl="1" indent="-359410">
              <a:lnSpc>
                <a:spcPct val="113999"/>
              </a:lnSpc>
              <a:buFont typeface="Arial"/>
              <a:buChar char="○"/>
              <a:tabLst>
                <a:tab pos="927100" algn="l"/>
              </a:tabLst>
            </a:pPr>
            <a:r>
              <a:rPr sz="1700" b="1" spc="-10" dirty="0">
                <a:solidFill>
                  <a:srgbClr val="660000"/>
                </a:solidFill>
                <a:latin typeface="Georgia"/>
                <a:cs typeface="Georgia"/>
              </a:rPr>
              <a:t>Connected-</a:t>
            </a:r>
            <a:r>
              <a:rPr sz="1700" b="1" dirty="0">
                <a:solidFill>
                  <a:srgbClr val="660000"/>
                </a:solidFill>
                <a:latin typeface="Georgia"/>
                <a:cs typeface="Georgia"/>
              </a:rPr>
              <a:t>component</a:t>
            </a:r>
            <a:r>
              <a:rPr sz="1700" b="1" spc="-30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1700" b="1" spc="-10" dirty="0">
                <a:solidFill>
                  <a:srgbClr val="660000"/>
                </a:solidFill>
                <a:latin typeface="Georgia"/>
                <a:cs typeface="Georgia"/>
              </a:rPr>
              <a:t>labeling</a:t>
            </a:r>
            <a:r>
              <a:rPr sz="1700" b="1" spc="-25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1700" b="1" dirty="0">
                <a:solidFill>
                  <a:srgbClr val="660000"/>
                </a:solidFill>
                <a:latin typeface="Georgia"/>
                <a:cs typeface="Georgia"/>
              </a:rPr>
              <a:t>is</a:t>
            </a:r>
            <a:r>
              <a:rPr sz="1700" b="1" spc="-25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1700" b="1" dirty="0">
                <a:solidFill>
                  <a:srgbClr val="660000"/>
                </a:solidFill>
                <a:latin typeface="Georgia"/>
                <a:cs typeface="Georgia"/>
              </a:rPr>
              <a:t>used</a:t>
            </a:r>
            <a:r>
              <a:rPr sz="1700" b="1" spc="-25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1700" b="1" dirty="0">
                <a:solidFill>
                  <a:srgbClr val="660000"/>
                </a:solidFill>
                <a:latin typeface="Georgia"/>
                <a:cs typeface="Georgia"/>
              </a:rPr>
              <a:t>to</a:t>
            </a:r>
            <a:r>
              <a:rPr sz="1700" b="1" spc="-30" dirty="0">
                <a:solidFill>
                  <a:srgbClr val="660000"/>
                </a:solidFill>
                <a:latin typeface="Georgia"/>
                <a:cs typeface="Georgia"/>
              </a:rPr>
              <a:t> </a:t>
            </a:r>
            <a:r>
              <a:rPr sz="1700" b="1" dirty="0">
                <a:solidFill>
                  <a:srgbClr val="660000"/>
                </a:solidFill>
                <a:latin typeface="Georgia"/>
                <a:cs typeface="Georgia"/>
              </a:rPr>
              <a:t>outline</a:t>
            </a:r>
            <a:r>
              <a:rPr sz="1700" b="1" spc="-25" dirty="0">
                <a:solidFill>
                  <a:srgbClr val="660000"/>
                </a:solidFill>
                <a:latin typeface="Georgia"/>
                <a:cs typeface="Georgia"/>
              </a:rPr>
              <a:t> pit </a:t>
            </a:r>
            <a:r>
              <a:rPr sz="1700" b="1" spc="-10" dirty="0">
                <a:solidFill>
                  <a:srgbClr val="660000"/>
                </a:solidFill>
                <a:latin typeface="Georgia"/>
                <a:cs typeface="Georgia"/>
              </a:rPr>
              <a:t>shapes.</a:t>
            </a:r>
            <a:endParaRPr sz="17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57399" y="548699"/>
            <a:ext cx="8029575" cy="4046220"/>
          </a:xfrm>
          <a:custGeom>
            <a:avLst/>
            <a:gdLst/>
            <a:ahLst/>
            <a:cxnLst/>
            <a:rect l="l" t="t" r="r" b="b"/>
            <a:pathLst>
              <a:path w="8029575" h="4046220">
                <a:moveTo>
                  <a:pt x="8029199" y="4046099"/>
                </a:moveTo>
                <a:lnTo>
                  <a:pt x="0" y="4046099"/>
                </a:lnTo>
                <a:lnTo>
                  <a:pt x="0" y="0"/>
                </a:lnTo>
                <a:lnTo>
                  <a:pt x="8029199" y="0"/>
                </a:lnTo>
                <a:lnTo>
                  <a:pt x="8029199" y="4046099"/>
                </a:lnTo>
                <a:close/>
              </a:path>
            </a:pathLst>
          </a:custGeom>
          <a:solidFill>
            <a:srgbClr val="F4F6F0">
              <a:alpha val="87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499" y="655319"/>
            <a:ext cx="17369" cy="38328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80130" y="654869"/>
            <a:ext cx="17369" cy="3833760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46499" y="637540"/>
          <a:ext cx="7927340" cy="383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4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666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783E04"/>
                      </a:solidFill>
                      <a:prstDash val="lgDashDot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F6F0">
                        <a:alpha val="871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ts val="2390"/>
                        </a:lnSpc>
                      </a:pPr>
                      <a:r>
                        <a:rPr sz="20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Advanced</a:t>
                      </a:r>
                      <a:r>
                        <a:rPr sz="2000" b="1" spc="-4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Segmentation:</a:t>
                      </a:r>
                      <a:endParaRPr sz="2000">
                        <a:latin typeface="Georgia"/>
                        <a:cs typeface="Georgia"/>
                      </a:endParaRPr>
                    </a:p>
                    <a:p>
                      <a:pPr marL="914400" marR="1468120" indent="-415925">
                        <a:lnSpc>
                          <a:spcPct val="114599"/>
                        </a:lnSpc>
                        <a:spcBef>
                          <a:spcPts val="815"/>
                        </a:spcBef>
                        <a:buAutoNum type="arabicPeriod"/>
                        <a:tabLst>
                          <a:tab pos="914400" algn="l"/>
                        </a:tabLst>
                      </a:pPr>
                      <a:r>
                        <a:rPr sz="1800" b="1" spc="-2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Conv-</a:t>
                      </a: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Mixer</a:t>
                      </a:r>
                      <a:r>
                        <a:rPr sz="1800" b="1" spc="-3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or</a:t>
                      </a:r>
                      <a:r>
                        <a:rPr sz="1800" b="1" spc="-3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MobileNet</a:t>
                      </a:r>
                      <a:r>
                        <a:rPr sz="1800" b="1" spc="-3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has</a:t>
                      </a:r>
                      <a:r>
                        <a:rPr sz="1800" b="1" spc="-25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been</a:t>
                      </a:r>
                      <a:r>
                        <a:rPr sz="1800" b="1" spc="-3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used</a:t>
                      </a:r>
                      <a:r>
                        <a:rPr sz="1800" b="1" spc="-3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for </a:t>
                      </a:r>
                      <a:r>
                        <a:rPr sz="1800" b="1" spc="-1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compressed</a:t>
                      </a:r>
                      <a:r>
                        <a:rPr sz="1800" b="1" spc="-65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segmentation.</a:t>
                      </a:r>
                      <a:endParaRPr sz="1800">
                        <a:latin typeface="Georgia"/>
                        <a:cs typeface="Georgi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55"/>
                        </a:spcBef>
                        <a:buClr>
                          <a:srgbClr val="660000"/>
                        </a:buClr>
                        <a:buFont typeface="Georgia"/>
                        <a:buAutoNum type="arabicPeriod"/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14400" marR="1134110" indent="-447040">
                        <a:lnSpc>
                          <a:spcPct val="114599"/>
                        </a:lnSpc>
                        <a:buAutoNum type="arabicPeriod"/>
                        <a:tabLst>
                          <a:tab pos="914400" algn="l"/>
                        </a:tabLst>
                      </a:pP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Generates</a:t>
                      </a:r>
                      <a:r>
                        <a:rPr sz="1800" b="1" spc="-5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binary</a:t>
                      </a:r>
                      <a:r>
                        <a:rPr sz="1800" b="1" spc="-5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masks</a:t>
                      </a:r>
                      <a:r>
                        <a:rPr sz="1800" b="1" spc="-5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for</a:t>
                      </a:r>
                      <a:r>
                        <a:rPr sz="1800" b="1" spc="-5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pits</a:t>
                      </a:r>
                      <a:r>
                        <a:rPr sz="1800" b="1" spc="-5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and</a:t>
                      </a:r>
                      <a:r>
                        <a:rPr sz="1800" b="1" spc="-5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computes </a:t>
                      </a: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centroids</a:t>
                      </a:r>
                      <a:r>
                        <a:rPr sz="1800" b="1" spc="-6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for</a:t>
                      </a:r>
                      <a:r>
                        <a:rPr sz="1800" b="1" spc="-6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precise</a:t>
                      </a:r>
                      <a:r>
                        <a:rPr sz="1800" b="1" spc="-6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localization.</a:t>
                      </a:r>
                      <a:endParaRPr sz="1800">
                        <a:latin typeface="Georgia"/>
                        <a:cs typeface="Georgi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55"/>
                        </a:spcBef>
                        <a:buClr>
                          <a:srgbClr val="660000"/>
                        </a:buClr>
                        <a:buFont typeface="Georgia"/>
                        <a:buAutoNum type="arabicPeriod"/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14400" marR="238125" indent="-446405">
                        <a:lnSpc>
                          <a:spcPct val="114599"/>
                        </a:lnSpc>
                        <a:buAutoNum type="arabicPeriod"/>
                        <a:tabLst>
                          <a:tab pos="914400" algn="l"/>
                        </a:tabLst>
                      </a:pP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This</a:t>
                      </a:r>
                      <a:r>
                        <a:rPr sz="1800" b="1" spc="-55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approach</a:t>
                      </a:r>
                      <a:r>
                        <a:rPr sz="1800" b="1" spc="-5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blends</a:t>
                      </a:r>
                      <a:r>
                        <a:rPr sz="1800" b="1" spc="-5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simplicity</a:t>
                      </a:r>
                      <a:r>
                        <a:rPr sz="1800" b="1" spc="-5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with</a:t>
                      </a:r>
                      <a:r>
                        <a:rPr sz="1800" b="1" spc="-5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advanced </a:t>
                      </a: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segmentation</a:t>
                      </a:r>
                      <a:r>
                        <a:rPr sz="1800" b="1" spc="-4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techniques</a:t>
                      </a:r>
                      <a:r>
                        <a:rPr sz="1800" b="1" spc="-4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for</a:t>
                      </a:r>
                      <a:r>
                        <a:rPr sz="1800" b="1" spc="-35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efficient</a:t>
                      </a:r>
                      <a:r>
                        <a:rPr sz="1800" b="1" spc="-4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and</a:t>
                      </a:r>
                      <a:r>
                        <a:rPr sz="1800" b="1" spc="-4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accurate</a:t>
                      </a:r>
                      <a:r>
                        <a:rPr sz="1800" b="1" spc="-35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pit </a:t>
                      </a:r>
                      <a:r>
                        <a:rPr sz="1800" b="1" spc="-10" dirty="0">
                          <a:solidFill>
                            <a:srgbClr val="660000"/>
                          </a:solidFill>
                          <a:latin typeface="Georgia"/>
                          <a:cs typeface="Georgia"/>
                        </a:rPr>
                        <a:t>detection.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38100">
                      <a:solidFill>
                        <a:srgbClr val="783E04"/>
                      </a:solidFill>
                      <a:prstDash val="lgDashDot"/>
                    </a:lnL>
                    <a:lnR w="38100">
                      <a:solidFill>
                        <a:srgbClr val="783E04"/>
                      </a:solidFill>
                      <a:prstDash val="lgDashDot"/>
                    </a:lnR>
                    <a:lnT w="57150">
                      <a:solidFill>
                        <a:srgbClr val="783E04"/>
                      </a:solidFill>
                      <a:prstDash val="lgDashDot"/>
                    </a:lnT>
                    <a:lnB w="38100">
                      <a:solidFill>
                        <a:srgbClr val="783E04"/>
                      </a:solidFill>
                      <a:prstDash val="lgDashDot"/>
                    </a:lnB>
                    <a:solidFill>
                      <a:srgbClr val="C163FF">
                        <a:alpha val="4464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783E04"/>
                      </a:solidFill>
                      <a:prstDash val="lgDashDot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F6F0">
                        <a:alpha val="8714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783E04"/>
                      </a:solidFill>
                      <a:prstDash val="lgDashDot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F6F0">
                        <a:alpha val="871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783E04"/>
                      </a:solidFill>
                      <a:prstDash val="lgDashDot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F6F0">
                        <a:alpha val="8714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783E04"/>
                      </a:solidFill>
                      <a:prstDash val="lgDashDot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F6F0">
                        <a:alpha val="8714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51199" y="1023700"/>
            <a:ext cx="4041775" cy="3096260"/>
            <a:chOff x="2551199" y="1023700"/>
            <a:chExt cx="4041775" cy="3096260"/>
          </a:xfrm>
        </p:grpSpPr>
        <p:sp>
          <p:nvSpPr>
            <p:cNvPr id="3" name="object 3"/>
            <p:cNvSpPr/>
            <p:nvPr/>
          </p:nvSpPr>
          <p:spPr>
            <a:xfrm>
              <a:off x="2551199" y="1023700"/>
              <a:ext cx="4041775" cy="3096260"/>
            </a:xfrm>
            <a:custGeom>
              <a:avLst/>
              <a:gdLst/>
              <a:ahLst/>
              <a:cxnLst/>
              <a:rect l="l" t="t" r="r" b="b"/>
              <a:pathLst>
                <a:path w="4041775" h="3096260">
                  <a:moveTo>
                    <a:pt x="4041599" y="3095999"/>
                  </a:moveTo>
                  <a:lnTo>
                    <a:pt x="0" y="3095999"/>
                  </a:lnTo>
                  <a:lnTo>
                    <a:pt x="0" y="0"/>
                  </a:lnTo>
                  <a:lnTo>
                    <a:pt x="4041599" y="0"/>
                  </a:lnTo>
                  <a:lnTo>
                    <a:pt x="4041599" y="3095999"/>
                  </a:lnTo>
                  <a:close/>
                </a:path>
              </a:pathLst>
            </a:custGeom>
            <a:solidFill>
              <a:srgbClr val="F4F6F0">
                <a:alpha val="87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4574" y="1116330"/>
              <a:ext cx="3840599" cy="12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574" y="4005580"/>
              <a:ext cx="3840599" cy="127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651090" y="1122680"/>
            <a:ext cx="3827779" cy="2889250"/>
          </a:xfrm>
          <a:prstGeom prst="rect">
            <a:avLst/>
          </a:prstGeom>
          <a:ln w="13030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endParaRPr sz="2200">
              <a:latin typeface="Times New Roman"/>
              <a:cs typeface="Times New Roman"/>
            </a:endParaRPr>
          </a:p>
          <a:p>
            <a:pPr marL="330835" marR="308610" algn="ctr">
              <a:lnSpc>
                <a:spcPct val="113599"/>
              </a:lnSpc>
            </a:pPr>
            <a:r>
              <a:rPr sz="2200" b="1" i="1" spc="295" dirty="0">
                <a:solidFill>
                  <a:srgbClr val="997545"/>
                </a:solidFill>
                <a:latin typeface="Calibri"/>
                <a:cs typeface="Calibri"/>
              </a:rPr>
              <a:t>Step</a:t>
            </a:r>
            <a:r>
              <a:rPr sz="2200" b="1" i="1" spc="110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spc="400" dirty="0">
                <a:solidFill>
                  <a:srgbClr val="997545"/>
                </a:solidFill>
                <a:latin typeface="Calibri"/>
                <a:cs typeface="Calibri"/>
              </a:rPr>
              <a:t>4</a:t>
            </a:r>
            <a:r>
              <a:rPr sz="2200" b="1" i="1" spc="114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dirty="0">
                <a:solidFill>
                  <a:srgbClr val="997545"/>
                </a:solidFill>
                <a:latin typeface="Calibri"/>
                <a:cs typeface="Calibri"/>
              </a:rPr>
              <a:t>:</a:t>
            </a:r>
            <a:r>
              <a:rPr sz="2200" b="1" i="1" spc="110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spc="280" dirty="0">
                <a:solidFill>
                  <a:srgbClr val="997545"/>
                </a:solidFill>
                <a:latin typeface="Calibri"/>
                <a:cs typeface="Calibri"/>
              </a:rPr>
              <a:t>Sapling Detection</a:t>
            </a:r>
            <a:r>
              <a:rPr sz="2200" b="1" i="1" spc="130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spc="350" dirty="0">
                <a:solidFill>
                  <a:srgbClr val="997545"/>
                </a:solidFill>
                <a:latin typeface="Calibri"/>
                <a:cs typeface="Calibri"/>
              </a:rPr>
              <a:t>and</a:t>
            </a:r>
            <a:r>
              <a:rPr sz="2200" b="1" i="1" spc="130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spc="270" dirty="0">
                <a:solidFill>
                  <a:srgbClr val="997545"/>
                </a:solidFill>
                <a:latin typeface="Calibri"/>
                <a:cs typeface="Calibri"/>
              </a:rPr>
              <a:t>Health </a:t>
            </a:r>
            <a:r>
              <a:rPr sz="2200" b="1" i="1" spc="265" dirty="0">
                <a:solidFill>
                  <a:srgbClr val="997545"/>
                </a:solidFill>
                <a:latin typeface="Calibri"/>
                <a:cs typeface="Calibri"/>
              </a:rPr>
              <a:t>Calculation</a:t>
            </a:r>
            <a:endParaRPr sz="2200">
              <a:latin typeface="Calibri"/>
              <a:cs typeface="Calibri"/>
            </a:endParaRPr>
          </a:p>
          <a:p>
            <a:pPr marL="15240" algn="ctr">
              <a:lnSpc>
                <a:spcPct val="100000"/>
              </a:lnSpc>
              <a:spcBef>
                <a:spcPts val="2090"/>
              </a:spcBef>
            </a:pPr>
            <a:r>
              <a:rPr sz="1600" b="1" spc="-75" dirty="0">
                <a:solidFill>
                  <a:srgbClr val="025766"/>
                </a:solidFill>
                <a:latin typeface="Palatino Linotype"/>
                <a:cs typeface="Palatino Linotype"/>
              </a:rPr>
              <a:t>Model</a:t>
            </a:r>
            <a:r>
              <a:rPr sz="1600" b="1" spc="-35" dirty="0">
                <a:solidFill>
                  <a:srgbClr val="025766"/>
                </a:solidFill>
                <a:latin typeface="Palatino Linotype"/>
                <a:cs typeface="Palatino Linotype"/>
              </a:rPr>
              <a:t> </a:t>
            </a:r>
            <a:r>
              <a:rPr sz="1600" b="1" spc="-10" dirty="0">
                <a:solidFill>
                  <a:srgbClr val="025766"/>
                </a:solidFill>
                <a:latin typeface="Palatino Linotype"/>
                <a:cs typeface="Palatino Linotype"/>
              </a:rPr>
              <a:t>Training</a:t>
            </a:r>
            <a:r>
              <a:rPr sz="1600" b="1" spc="-35" dirty="0">
                <a:solidFill>
                  <a:srgbClr val="025766"/>
                </a:solidFill>
                <a:latin typeface="Palatino Linotype"/>
                <a:cs typeface="Palatino Linotype"/>
              </a:rPr>
              <a:t> </a:t>
            </a:r>
            <a:r>
              <a:rPr sz="1600" b="1" spc="-20" dirty="0">
                <a:solidFill>
                  <a:srgbClr val="025766"/>
                </a:solidFill>
                <a:latin typeface="Palatino Linotype"/>
                <a:cs typeface="Palatino Linotype"/>
              </a:rPr>
              <a:t>Phase</a:t>
            </a:r>
            <a:endParaRPr sz="1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57399" y="548699"/>
            <a:ext cx="8029575" cy="4046220"/>
            <a:chOff x="557399" y="548699"/>
            <a:chExt cx="8029575" cy="4046220"/>
          </a:xfrm>
        </p:grpSpPr>
        <p:sp>
          <p:nvSpPr>
            <p:cNvPr id="4" name="object 4"/>
            <p:cNvSpPr/>
            <p:nvPr/>
          </p:nvSpPr>
          <p:spPr>
            <a:xfrm>
              <a:off x="557399" y="548699"/>
              <a:ext cx="8029575" cy="4046220"/>
            </a:xfrm>
            <a:custGeom>
              <a:avLst/>
              <a:gdLst/>
              <a:ahLst/>
              <a:cxnLst/>
              <a:rect l="l" t="t" r="r" b="b"/>
              <a:pathLst>
                <a:path w="8029575" h="4046220">
                  <a:moveTo>
                    <a:pt x="8029199" y="4046099"/>
                  </a:moveTo>
                  <a:lnTo>
                    <a:pt x="0" y="4046099"/>
                  </a:lnTo>
                  <a:lnTo>
                    <a:pt x="0" y="0"/>
                  </a:lnTo>
                  <a:lnTo>
                    <a:pt x="8029199" y="0"/>
                  </a:lnTo>
                  <a:lnTo>
                    <a:pt x="8029199" y="4046099"/>
                  </a:lnTo>
                  <a:close/>
                </a:path>
              </a:pathLst>
            </a:custGeom>
            <a:solidFill>
              <a:srgbClr val="F4F6F0">
                <a:alpha val="87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499" y="637539"/>
              <a:ext cx="7850999" cy="386842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303712" y="3567666"/>
            <a:ext cx="220979" cy="1001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20"/>
              </a:lnSpc>
            </a:pPr>
            <a:r>
              <a:rPr sz="1300" spc="55" dirty="0">
                <a:solidFill>
                  <a:srgbClr val="F6D1A2"/>
                </a:solidFill>
                <a:latin typeface="Calibri"/>
                <a:cs typeface="Calibri"/>
              </a:rPr>
              <a:t>27</a:t>
            </a:r>
            <a:endParaRPr sz="1300">
              <a:latin typeface="Calibri"/>
              <a:cs typeface="Calibri"/>
            </a:endParaRPr>
          </a:p>
          <a:p>
            <a:pPr marL="30480">
              <a:lnSpc>
                <a:spcPct val="100000"/>
              </a:lnSpc>
              <a:spcBef>
                <a:spcPts val="15"/>
              </a:spcBef>
            </a:pPr>
            <a:r>
              <a:rPr sz="1300" spc="70" dirty="0">
                <a:solidFill>
                  <a:srgbClr val="F6D1A2"/>
                </a:solidFill>
                <a:latin typeface="Calibri"/>
                <a:cs typeface="Calibri"/>
              </a:rPr>
              <a:t>++</a:t>
            </a:r>
            <a:endParaRPr sz="1300">
              <a:latin typeface="Calibri"/>
              <a:cs typeface="Calibri"/>
            </a:endParaRPr>
          </a:p>
          <a:p>
            <a:pPr marL="30480">
              <a:lnSpc>
                <a:spcPct val="100000"/>
              </a:lnSpc>
              <a:spcBef>
                <a:spcPts val="15"/>
              </a:spcBef>
            </a:pPr>
            <a:r>
              <a:rPr sz="1300" spc="70" dirty="0">
                <a:solidFill>
                  <a:srgbClr val="F6D1A2"/>
                </a:solidFill>
                <a:latin typeface="Calibri"/>
                <a:cs typeface="Calibri"/>
              </a:rPr>
              <a:t>++</a:t>
            </a:r>
            <a:endParaRPr sz="1300">
              <a:latin typeface="Calibri"/>
              <a:cs typeface="Calibri"/>
            </a:endParaRPr>
          </a:p>
          <a:p>
            <a:pPr marL="30480">
              <a:lnSpc>
                <a:spcPct val="100000"/>
              </a:lnSpc>
              <a:spcBef>
                <a:spcPts val="15"/>
              </a:spcBef>
            </a:pPr>
            <a:r>
              <a:rPr sz="1300" spc="70" dirty="0">
                <a:solidFill>
                  <a:srgbClr val="F6D1A2"/>
                </a:solidFill>
                <a:latin typeface="Calibri"/>
                <a:cs typeface="Calibri"/>
              </a:rPr>
              <a:t>++</a:t>
            </a:r>
            <a:endParaRPr sz="1300">
              <a:latin typeface="Calibri"/>
              <a:cs typeface="Calibri"/>
            </a:endParaRPr>
          </a:p>
          <a:p>
            <a:pPr marL="30480">
              <a:lnSpc>
                <a:spcPct val="100000"/>
              </a:lnSpc>
              <a:spcBef>
                <a:spcPts val="15"/>
              </a:spcBef>
            </a:pPr>
            <a:r>
              <a:rPr sz="1300" spc="70" dirty="0">
                <a:solidFill>
                  <a:srgbClr val="F6D1A2"/>
                </a:solidFill>
                <a:latin typeface="Calibri"/>
                <a:cs typeface="Calibri"/>
              </a:rPr>
              <a:t>++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96053" y="3567666"/>
            <a:ext cx="344805" cy="1001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20"/>
              </a:lnSpc>
            </a:pPr>
            <a:r>
              <a:rPr sz="1300" spc="-20" dirty="0">
                <a:solidFill>
                  <a:srgbClr val="F6D1A2"/>
                </a:solidFill>
                <a:latin typeface="Calibri"/>
                <a:cs typeface="Calibri"/>
              </a:rPr>
              <a:t>1+++</a:t>
            </a:r>
            <a:endParaRPr sz="1300">
              <a:latin typeface="Calibri"/>
              <a:cs typeface="Calibri"/>
            </a:endParaRPr>
          </a:p>
          <a:p>
            <a:pPr marL="27940">
              <a:lnSpc>
                <a:spcPct val="100000"/>
              </a:lnSpc>
              <a:spcBef>
                <a:spcPts val="15"/>
              </a:spcBef>
            </a:pPr>
            <a:r>
              <a:rPr sz="1300" spc="70" dirty="0">
                <a:solidFill>
                  <a:srgbClr val="F6D1A2"/>
                </a:solidFill>
                <a:latin typeface="Calibri"/>
                <a:cs typeface="Calibri"/>
              </a:rPr>
              <a:t>+++</a:t>
            </a:r>
            <a:endParaRPr sz="1300">
              <a:latin typeface="Calibri"/>
              <a:cs typeface="Calibri"/>
            </a:endParaRPr>
          </a:p>
          <a:p>
            <a:pPr marL="27940">
              <a:lnSpc>
                <a:spcPct val="100000"/>
              </a:lnSpc>
              <a:spcBef>
                <a:spcPts val="15"/>
              </a:spcBef>
            </a:pPr>
            <a:r>
              <a:rPr sz="1300" spc="70" dirty="0">
                <a:solidFill>
                  <a:srgbClr val="F6D1A2"/>
                </a:solidFill>
                <a:latin typeface="Calibri"/>
                <a:cs typeface="Calibri"/>
              </a:rPr>
              <a:t>+++</a:t>
            </a:r>
            <a:endParaRPr sz="1300">
              <a:latin typeface="Calibri"/>
              <a:cs typeface="Calibri"/>
            </a:endParaRPr>
          </a:p>
          <a:p>
            <a:pPr marL="27940">
              <a:lnSpc>
                <a:spcPct val="100000"/>
              </a:lnSpc>
              <a:spcBef>
                <a:spcPts val="15"/>
              </a:spcBef>
            </a:pPr>
            <a:r>
              <a:rPr sz="1300" spc="70" dirty="0">
                <a:solidFill>
                  <a:srgbClr val="F6D1A2"/>
                </a:solidFill>
                <a:latin typeface="Calibri"/>
                <a:cs typeface="Calibri"/>
              </a:rPr>
              <a:t>+++</a:t>
            </a:r>
            <a:endParaRPr sz="1300">
              <a:latin typeface="Calibri"/>
              <a:cs typeface="Calibri"/>
            </a:endParaRPr>
          </a:p>
          <a:p>
            <a:pPr marL="27940">
              <a:lnSpc>
                <a:spcPct val="100000"/>
              </a:lnSpc>
              <a:spcBef>
                <a:spcPts val="15"/>
              </a:spcBef>
            </a:pPr>
            <a:r>
              <a:rPr sz="1300" spc="70" dirty="0">
                <a:solidFill>
                  <a:srgbClr val="F6D1A2"/>
                </a:solidFill>
                <a:latin typeface="Calibri"/>
                <a:cs typeface="Calibri"/>
              </a:rPr>
              <a:t>+++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2041" y="4549808"/>
            <a:ext cx="500380" cy="623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85" dirty="0">
                <a:solidFill>
                  <a:srgbClr val="F6D1A2"/>
                </a:solidFill>
                <a:latin typeface="Calibri"/>
                <a:cs typeface="Calibri"/>
              </a:rPr>
              <a:t>+++++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300" spc="85" dirty="0">
                <a:solidFill>
                  <a:srgbClr val="F6D1A2"/>
                </a:solidFill>
                <a:latin typeface="Calibri"/>
                <a:cs typeface="Calibri"/>
              </a:rPr>
              <a:t>+++++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300" spc="85" dirty="0">
                <a:solidFill>
                  <a:srgbClr val="F6D1A2"/>
                </a:solidFill>
                <a:latin typeface="Calibri"/>
                <a:cs typeface="Calibri"/>
              </a:rPr>
              <a:t>+++++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1924" y="598699"/>
            <a:ext cx="7987665" cy="3963035"/>
            <a:chOff x="581924" y="598699"/>
            <a:chExt cx="7987665" cy="396303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125" y="674900"/>
              <a:ext cx="3848199" cy="38104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0024" y="636799"/>
              <a:ext cx="3924935" cy="3886835"/>
            </a:xfrm>
            <a:custGeom>
              <a:avLst/>
              <a:gdLst/>
              <a:ahLst/>
              <a:cxnLst/>
              <a:rect l="l" t="t" r="r" b="b"/>
              <a:pathLst>
                <a:path w="3924935" h="3886835">
                  <a:moveTo>
                    <a:pt x="0" y="0"/>
                  </a:moveTo>
                  <a:lnTo>
                    <a:pt x="3924399" y="0"/>
                  </a:lnTo>
                  <a:lnTo>
                    <a:pt x="3924399" y="3886674"/>
                  </a:lnTo>
                  <a:lnTo>
                    <a:pt x="0" y="3886674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6C9E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6324" y="674900"/>
              <a:ext cx="3986525" cy="38104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68224" y="636799"/>
              <a:ext cx="4062729" cy="3886835"/>
            </a:xfrm>
            <a:custGeom>
              <a:avLst/>
              <a:gdLst/>
              <a:ahLst/>
              <a:cxnLst/>
              <a:rect l="l" t="t" r="r" b="b"/>
              <a:pathLst>
                <a:path w="4062729" h="3886835">
                  <a:moveTo>
                    <a:pt x="0" y="0"/>
                  </a:moveTo>
                  <a:lnTo>
                    <a:pt x="4062725" y="0"/>
                  </a:lnTo>
                  <a:lnTo>
                    <a:pt x="4062725" y="3886675"/>
                  </a:lnTo>
                  <a:lnTo>
                    <a:pt x="0" y="3886675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0625" y="2007325"/>
              <a:ext cx="3620549" cy="139592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354725" y="3429599"/>
            <a:ext cx="1941195" cy="332740"/>
          </a:xfrm>
          <a:prstGeom prst="rect">
            <a:avLst/>
          </a:prstGeom>
          <a:solidFill>
            <a:srgbClr val="C5F168">
              <a:alpha val="68548"/>
            </a:srgbClr>
          </a:solidFill>
        </p:spPr>
        <p:txBody>
          <a:bodyPr vert="horz" wrap="square" lIns="0" tIns="7937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625"/>
              </a:spcBef>
            </a:pPr>
            <a:r>
              <a:rPr sz="1200" spc="-60" dirty="0">
                <a:solidFill>
                  <a:srgbClr val="F4F6F0"/>
                </a:solidFill>
                <a:latin typeface="Palatino Linotype"/>
                <a:cs typeface="Palatino Linotype"/>
              </a:rPr>
              <a:t>ConvMixer</a:t>
            </a:r>
            <a:r>
              <a:rPr sz="1200" dirty="0">
                <a:solidFill>
                  <a:srgbClr val="F4F6F0"/>
                </a:solidFill>
                <a:latin typeface="Palatino Linotype"/>
                <a:cs typeface="Palatino Linotype"/>
              </a:rPr>
              <a:t> </a:t>
            </a:r>
            <a:r>
              <a:rPr sz="1200" spc="-20" dirty="0">
                <a:solidFill>
                  <a:srgbClr val="F4F6F0"/>
                </a:solidFill>
                <a:latin typeface="Palatino Linotype"/>
                <a:cs typeface="Palatino Linotype"/>
              </a:rPr>
              <a:t>Model</a:t>
            </a:r>
            <a:endParaRPr sz="12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57399" y="548699"/>
            <a:ext cx="8029575" cy="4058920"/>
            <a:chOff x="557399" y="548699"/>
            <a:chExt cx="8029575" cy="4058920"/>
          </a:xfrm>
        </p:grpSpPr>
        <p:sp>
          <p:nvSpPr>
            <p:cNvPr id="4" name="object 4"/>
            <p:cNvSpPr/>
            <p:nvPr/>
          </p:nvSpPr>
          <p:spPr>
            <a:xfrm>
              <a:off x="557399" y="548699"/>
              <a:ext cx="8029575" cy="4046220"/>
            </a:xfrm>
            <a:custGeom>
              <a:avLst/>
              <a:gdLst/>
              <a:ahLst/>
              <a:cxnLst/>
              <a:rect l="l" t="t" r="r" b="b"/>
              <a:pathLst>
                <a:path w="8029575" h="4046220">
                  <a:moveTo>
                    <a:pt x="8029199" y="4046099"/>
                  </a:moveTo>
                  <a:lnTo>
                    <a:pt x="0" y="4046099"/>
                  </a:lnTo>
                  <a:lnTo>
                    <a:pt x="0" y="0"/>
                  </a:lnTo>
                  <a:lnTo>
                    <a:pt x="8029199" y="0"/>
                  </a:lnTo>
                  <a:lnTo>
                    <a:pt x="8029199" y="4046099"/>
                  </a:lnTo>
                  <a:close/>
                </a:path>
              </a:pathLst>
            </a:custGeom>
            <a:solidFill>
              <a:srgbClr val="F4F6F0">
                <a:alpha val="87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499" y="637539"/>
              <a:ext cx="7850999" cy="38684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025" y="646249"/>
              <a:ext cx="4010176" cy="33383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41974" y="627199"/>
              <a:ext cx="4048760" cy="3376929"/>
            </a:xfrm>
            <a:custGeom>
              <a:avLst/>
              <a:gdLst/>
              <a:ahLst/>
              <a:cxnLst/>
              <a:rect l="l" t="t" r="r" b="b"/>
              <a:pathLst>
                <a:path w="4048760" h="3376929">
                  <a:moveTo>
                    <a:pt x="0" y="0"/>
                  </a:moveTo>
                  <a:lnTo>
                    <a:pt x="4048276" y="0"/>
                  </a:lnTo>
                  <a:lnTo>
                    <a:pt x="4048276" y="3376475"/>
                  </a:lnTo>
                  <a:lnTo>
                    <a:pt x="0" y="3376475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1880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1200" y="646250"/>
              <a:ext cx="3764775" cy="333837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52150" y="627199"/>
              <a:ext cx="3803015" cy="3376929"/>
            </a:xfrm>
            <a:custGeom>
              <a:avLst/>
              <a:gdLst/>
              <a:ahLst/>
              <a:cxnLst/>
              <a:rect l="l" t="t" r="r" b="b"/>
              <a:pathLst>
                <a:path w="3803015" h="3376929">
                  <a:moveTo>
                    <a:pt x="0" y="0"/>
                  </a:moveTo>
                  <a:lnTo>
                    <a:pt x="3802875" y="0"/>
                  </a:lnTo>
                  <a:lnTo>
                    <a:pt x="3802875" y="3376474"/>
                  </a:lnTo>
                  <a:lnTo>
                    <a:pt x="0" y="33764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1880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77925" y="4044149"/>
              <a:ext cx="6822440" cy="549275"/>
            </a:xfrm>
            <a:custGeom>
              <a:avLst/>
              <a:gdLst/>
              <a:ahLst/>
              <a:cxnLst/>
              <a:rect l="l" t="t" r="r" b="b"/>
              <a:pathLst>
                <a:path w="6822440" h="549275">
                  <a:moveTo>
                    <a:pt x="6822299" y="548699"/>
                  </a:moveTo>
                  <a:lnTo>
                    <a:pt x="0" y="548699"/>
                  </a:lnTo>
                  <a:lnTo>
                    <a:pt x="0" y="0"/>
                  </a:lnTo>
                  <a:lnTo>
                    <a:pt x="6822299" y="0"/>
                  </a:lnTo>
                  <a:lnTo>
                    <a:pt x="6822299" y="548699"/>
                  </a:lnTo>
                  <a:close/>
                </a:path>
              </a:pathLst>
            </a:custGeom>
            <a:solidFill>
              <a:srgbClr val="C5F168">
                <a:alpha val="685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77925" y="4044149"/>
              <a:ext cx="6822440" cy="549275"/>
            </a:xfrm>
            <a:custGeom>
              <a:avLst/>
              <a:gdLst/>
              <a:ahLst/>
              <a:cxnLst/>
              <a:rect l="l" t="t" r="r" b="b"/>
              <a:pathLst>
                <a:path w="6822440" h="549275">
                  <a:moveTo>
                    <a:pt x="0" y="0"/>
                  </a:moveTo>
                  <a:lnTo>
                    <a:pt x="6822299" y="0"/>
                  </a:lnTo>
                  <a:lnTo>
                    <a:pt x="6822299" y="548699"/>
                  </a:lnTo>
                  <a:lnTo>
                    <a:pt x="0" y="5486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1880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50950" y="4104475"/>
            <a:ext cx="65906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20" dirty="0">
                <a:solidFill>
                  <a:srgbClr val="0C343D"/>
                </a:solidFill>
                <a:latin typeface="Palatino Linotype"/>
                <a:cs typeface="Palatino Linotype"/>
              </a:rPr>
              <a:t>NDVI</a:t>
            </a:r>
            <a:r>
              <a:rPr sz="2500" spc="-20" dirty="0">
                <a:solidFill>
                  <a:srgbClr val="0C343D"/>
                </a:solidFill>
                <a:latin typeface="Palatino Linotype"/>
                <a:cs typeface="Palatino Linotype"/>
              </a:rPr>
              <a:t> </a:t>
            </a:r>
            <a:r>
              <a:rPr sz="2500" spc="-70" dirty="0">
                <a:solidFill>
                  <a:srgbClr val="0C343D"/>
                </a:solidFill>
                <a:latin typeface="Palatino Linotype"/>
                <a:cs typeface="Palatino Linotype"/>
              </a:rPr>
              <a:t>Index</a:t>
            </a:r>
            <a:r>
              <a:rPr sz="2500" spc="-65" dirty="0">
                <a:solidFill>
                  <a:srgbClr val="0C343D"/>
                </a:solidFill>
                <a:latin typeface="Palatino Linotype"/>
                <a:cs typeface="Palatino Linotype"/>
              </a:rPr>
              <a:t> </a:t>
            </a:r>
            <a:r>
              <a:rPr sz="2500" spc="-120" dirty="0">
                <a:solidFill>
                  <a:srgbClr val="0C343D"/>
                </a:solidFill>
                <a:latin typeface="Palatino Linotype"/>
                <a:cs typeface="Palatino Linotype"/>
              </a:rPr>
              <a:t>Output</a:t>
            </a:r>
            <a:r>
              <a:rPr sz="2500" spc="-35" dirty="0">
                <a:solidFill>
                  <a:srgbClr val="0C343D"/>
                </a:solidFill>
                <a:latin typeface="Palatino Linotype"/>
                <a:cs typeface="Palatino Linotype"/>
              </a:rPr>
              <a:t> </a:t>
            </a:r>
            <a:r>
              <a:rPr sz="2500" spc="-45" dirty="0">
                <a:solidFill>
                  <a:srgbClr val="0C343D"/>
                </a:solidFill>
                <a:latin typeface="Palatino Linotype"/>
                <a:cs typeface="Palatino Linotype"/>
              </a:rPr>
              <a:t>of</a:t>
            </a:r>
            <a:r>
              <a:rPr sz="2500" spc="-40" dirty="0">
                <a:solidFill>
                  <a:srgbClr val="0C343D"/>
                </a:solidFill>
                <a:latin typeface="Palatino Linotype"/>
                <a:cs typeface="Palatino Linotype"/>
              </a:rPr>
              <a:t> </a:t>
            </a:r>
            <a:r>
              <a:rPr sz="2500" spc="-95" dirty="0">
                <a:solidFill>
                  <a:srgbClr val="0C343D"/>
                </a:solidFill>
                <a:latin typeface="Palatino Linotype"/>
                <a:cs typeface="Palatino Linotype"/>
              </a:rPr>
              <a:t>Post-</a:t>
            </a:r>
            <a:r>
              <a:rPr sz="2500" spc="-45" dirty="0">
                <a:solidFill>
                  <a:srgbClr val="0C343D"/>
                </a:solidFill>
                <a:latin typeface="Palatino Linotype"/>
                <a:cs typeface="Palatino Linotype"/>
              </a:rPr>
              <a:t>Planting</a:t>
            </a:r>
            <a:r>
              <a:rPr sz="2500" spc="-40" dirty="0">
                <a:solidFill>
                  <a:srgbClr val="0C343D"/>
                </a:solidFill>
                <a:latin typeface="Palatino Linotype"/>
                <a:cs typeface="Palatino Linotype"/>
              </a:rPr>
              <a:t> </a:t>
            </a:r>
            <a:r>
              <a:rPr sz="2500" spc="-114" dirty="0">
                <a:solidFill>
                  <a:srgbClr val="0C343D"/>
                </a:solidFill>
                <a:latin typeface="Palatino Linotype"/>
                <a:cs typeface="Palatino Linotype"/>
              </a:rPr>
              <a:t>and</a:t>
            </a:r>
            <a:r>
              <a:rPr sz="2500" spc="-40" dirty="0">
                <a:solidFill>
                  <a:srgbClr val="0C343D"/>
                </a:solidFill>
                <a:latin typeface="Palatino Linotype"/>
                <a:cs typeface="Palatino Linotype"/>
              </a:rPr>
              <a:t> </a:t>
            </a:r>
            <a:r>
              <a:rPr sz="2500" spc="-105" dirty="0">
                <a:solidFill>
                  <a:srgbClr val="0C343D"/>
                </a:solidFill>
                <a:latin typeface="Palatino Linotype"/>
                <a:cs typeface="Palatino Linotype"/>
              </a:rPr>
              <a:t>Post-</a:t>
            </a:r>
            <a:r>
              <a:rPr sz="2500" spc="-25" dirty="0">
                <a:solidFill>
                  <a:srgbClr val="0C343D"/>
                </a:solidFill>
                <a:latin typeface="Palatino Linotype"/>
                <a:cs typeface="Palatino Linotype"/>
              </a:rPr>
              <a:t>SW</a:t>
            </a:r>
            <a:endParaRPr sz="2500">
              <a:latin typeface="Palatino Linotype"/>
              <a:cs typeface="Palatino Linotype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86333" y="550731"/>
            <a:ext cx="718983" cy="3471862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90" dirty="0"/>
              <a:t>28</a:t>
            </a:fld>
            <a:endParaRPr spc="9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57399" y="548699"/>
            <a:ext cx="8029575" cy="4046220"/>
            <a:chOff x="557399" y="548699"/>
            <a:chExt cx="8029575" cy="4046220"/>
          </a:xfrm>
        </p:grpSpPr>
        <p:sp>
          <p:nvSpPr>
            <p:cNvPr id="4" name="object 4"/>
            <p:cNvSpPr/>
            <p:nvPr/>
          </p:nvSpPr>
          <p:spPr>
            <a:xfrm>
              <a:off x="557399" y="548699"/>
              <a:ext cx="8029575" cy="4046220"/>
            </a:xfrm>
            <a:custGeom>
              <a:avLst/>
              <a:gdLst/>
              <a:ahLst/>
              <a:cxnLst/>
              <a:rect l="l" t="t" r="r" b="b"/>
              <a:pathLst>
                <a:path w="8029575" h="4046220">
                  <a:moveTo>
                    <a:pt x="8029199" y="4046099"/>
                  </a:moveTo>
                  <a:lnTo>
                    <a:pt x="0" y="4046099"/>
                  </a:lnTo>
                  <a:lnTo>
                    <a:pt x="0" y="0"/>
                  </a:lnTo>
                  <a:lnTo>
                    <a:pt x="8029199" y="0"/>
                  </a:lnTo>
                  <a:lnTo>
                    <a:pt x="8029199" y="4046099"/>
                  </a:lnTo>
                  <a:close/>
                </a:path>
              </a:pathLst>
            </a:custGeom>
            <a:solidFill>
              <a:srgbClr val="F4F6F0">
                <a:alpha val="87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499" y="637539"/>
              <a:ext cx="7850999" cy="38684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5974" y="669849"/>
              <a:ext cx="7817484" cy="3856990"/>
            </a:xfrm>
            <a:custGeom>
              <a:avLst/>
              <a:gdLst/>
              <a:ahLst/>
              <a:cxnLst/>
              <a:rect l="l" t="t" r="r" b="b"/>
              <a:pathLst>
                <a:path w="7817484" h="3856990">
                  <a:moveTo>
                    <a:pt x="7817399" y="3856799"/>
                  </a:moveTo>
                  <a:lnTo>
                    <a:pt x="0" y="3856799"/>
                  </a:lnTo>
                  <a:lnTo>
                    <a:pt x="0" y="0"/>
                  </a:lnTo>
                  <a:lnTo>
                    <a:pt x="7817399" y="0"/>
                  </a:lnTo>
                  <a:lnTo>
                    <a:pt x="7817399" y="3856799"/>
                  </a:lnTo>
                  <a:close/>
                </a:path>
              </a:pathLst>
            </a:custGeom>
            <a:solidFill>
              <a:srgbClr val="C5F168">
                <a:alpha val="685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5974" y="669849"/>
              <a:ext cx="7817484" cy="3856990"/>
            </a:xfrm>
            <a:custGeom>
              <a:avLst/>
              <a:gdLst/>
              <a:ahLst/>
              <a:cxnLst/>
              <a:rect l="l" t="t" r="r" b="b"/>
              <a:pathLst>
                <a:path w="7817484" h="3856990">
                  <a:moveTo>
                    <a:pt x="0" y="0"/>
                  </a:moveTo>
                  <a:lnTo>
                    <a:pt x="7817399" y="0"/>
                  </a:lnTo>
                  <a:lnTo>
                    <a:pt x="7817399" y="3856799"/>
                  </a:lnTo>
                  <a:lnTo>
                    <a:pt x="0" y="38567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134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134F5C"/>
                </a:solidFill>
                <a:latin typeface="Palatino Linotype"/>
                <a:cs typeface="Palatino Linotype"/>
              </a:rPr>
              <a:t>Normalized</a:t>
            </a:r>
            <a:r>
              <a:rPr sz="2000" spc="-6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2000" spc="-10" dirty="0">
                <a:solidFill>
                  <a:srgbClr val="134F5C"/>
                </a:solidFill>
                <a:latin typeface="Palatino Linotype"/>
                <a:cs typeface="Palatino Linotype"/>
              </a:rPr>
              <a:t>Difference</a:t>
            </a:r>
            <a:r>
              <a:rPr sz="2000" spc="-6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2000" spc="-30" dirty="0">
                <a:solidFill>
                  <a:srgbClr val="134F5C"/>
                </a:solidFill>
                <a:latin typeface="Palatino Linotype"/>
                <a:cs typeface="Palatino Linotype"/>
              </a:rPr>
              <a:t>Vegetation</a:t>
            </a:r>
            <a:r>
              <a:rPr sz="2000" spc="-6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134F5C"/>
                </a:solidFill>
                <a:latin typeface="Palatino Linotype"/>
                <a:cs typeface="Palatino Linotype"/>
              </a:rPr>
              <a:t>Index</a:t>
            </a:r>
            <a:r>
              <a:rPr sz="2000" spc="-6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2000" spc="-55" dirty="0">
                <a:solidFill>
                  <a:srgbClr val="134F5C"/>
                </a:solidFill>
                <a:latin typeface="Palatino Linotype"/>
                <a:cs typeface="Palatino Linotype"/>
              </a:rPr>
              <a:t>(NDVI)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90" dirty="0"/>
              <a:t>29</a:t>
            </a:fld>
            <a:endParaRPr spc="90" dirty="0"/>
          </a:p>
        </p:txBody>
      </p:sp>
      <p:sp>
        <p:nvSpPr>
          <p:cNvPr id="9" name="object 9"/>
          <p:cNvSpPr txBox="1"/>
          <p:nvPr/>
        </p:nvSpPr>
        <p:spPr>
          <a:xfrm>
            <a:off x="1110474" y="1259936"/>
            <a:ext cx="7315200" cy="302006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385695">
              <a:lnSpc>
                <a:spcPct val="100000"/>
              </a:lnSpc>
              <a:spcBef>
                <a:spcPts val="459"/>
              </a:spcBef>
            </a:pPr>
            <a:r>
              <a:rPr sz="1700" b="1" u="heavy" spc="-10" dirty="0">
                <a:solidFill>
                  <a:srgbClr val="134F5C"/>
                </a:solidFill>
                <a:uFill>
                  <a:solidFill>
                    <a:srgbClr val="134F5C"/>
                  </a:solidFill>
                </a:uFill>
                <a:latin typeface="Palatino Linotype"/>
                <a:cs typeface="Palatino Linotype"/>
              </a:rPr>
              <a:t>Overview</a:t>
            </a:r>
            <a:endParaRPr sz="17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400" b="1" spc="-140" dirty="0">
                <a:solidFill>
                  <a:srgbClr val="134F5C"/>
                </a:solidFill>
                <a:latin typeface="Palatino Linotype"/>
                <a:cs typeface="Palatino Linotype"/>
              </a:rPr>
              <a:t>NDVI</a:t>
            </a:r>
            <a:r>
              <a:rPr sz="1400" b="1" spc="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measures</a:t>
            </a:r>
            <a:r>
              <a:rPr sz="1400" b="1" spc="-10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vegetation</a:t>
            </a:r>
            <a:r>
              <a:rPr sz="1400" b="1" spc="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presence</a:t>
            </a:r>
            <a:r>
              <a:rPr sz="1400" b="1" spc="1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and</a:t>
            </a:r>
            <a:r>
              <a:rPr sz="1400" b="1" spc="1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health,</a:t>
            </a:r>
            <a:r>
              <a:rPr sz="1400" b="1" spc="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commonly</a:t>
            </a:r>
            <a:r>
              <a:rPr sz="1400" b="1" spc="1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used</a:t>
            </a:r>
            <a:r>
              <a:rPr sz="1400" b="1" spc="1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in</a:t>
            </a:r>
            <a:r>
              <a:rPr sz="1400" b="1" spc="1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remote</a:t>
            </a:r>
            <a:r>
              <a:rPr sz="1400" b="1" spc="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sensing.</a:t>
            </a:r>
            <a:endParaRPr sz="14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1400" b="1" spc="-90" dirty="0">
                <a:solidFill>
                  <a:srgbClr val="134F5C"/>
                </a:solidFill>
                <a:latin typeface="Palatino Linotype"/>
                <a:cs typeface="Palatino Linotype"/>
              </a:rPr>
              <a:t>How</a:t>
            </a:r>
            <a:r>
              <a:rPr sz="1400" b="1" spc="-4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It</a:t>
            </a:r>
            <a:r>
              <a:rPr sz="1400" b="1" spc="-4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Works:</a:t>
            </a:r>
            <a:endParaRPr sz="1400">
              <a:latin typeface="Palatino Linotype"/>
              <a:cs typeface="Palatino Linotype"/>
            </a:endParaRPr>
          </a:p>
          <a:p>
            <a:pPr marL="469265" indent="-335915">
              <a:lnSpc>
                <a:spcPct val="100000"/>
              </a:lnSpc>
              <a:spcBef>
                <a:spcPts val="1470"/>
              </a:spcBef>
              <a:buFont typeface="Arial"/>
              <a:buChar char="●"/>
              <a:tabLst>
                <a:tab pos="469265" algn="l"/>
              </a:tabLst>
            </a:pP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Data</a:t>
            </a:r>
            <a:r>
              <a:rPr sz="1400" b="1" spc="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Source:</a:t>
            </a:r>
            <a:r>
              <a:rPr sz="1400" b="1" spc="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Uses</a:t>
            </a:r>
            <a:r>
              <a:rPr sz="1400" b="1" spc="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satellite</a:t>
            </a:r>
            <a:r>
              <a:rPr sz="1400" b="1" spc="1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data</a:t>
            </a:r>
            <a:r>
              <a:rPr sz="1400" b="1" spc="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to</a:t>
            </a:r>
            <a:r>
              <a:rPr sz="1400" b="1" spc="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measure</a:t>
            </a:r>
            <a:r>
              <a:rPr sz="1400" b="1" spc="-11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spc="-25" dirty="0">
                <a:solidFill>
                  <a:srgbClr val="134F5C"/>
                </a:solidFill>
                <a:latin typeface="Palatino Linotype"/>
                <a:cs typeface="Palatino Linotype"/>
              </a:rPr>
              <a:t>visible</a:t>
            </a:r>
            <a:r>
              <a:rPr sz="1400" b="1" spc="1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and</a:t>
            </a:r>
            <a:r>
              <a:rPr sz="1400" b="1" spc="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near-infrared</a:t>
            </a:r>
            <a:r>
              <a:rPr sz="1400" b="1" spc="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light</a:t>
            </a:r>
            <a:r>
              <a:rPr sz="1400" b="1" spc="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reﬂection.</a:t>
            </a:r>
            <a:endParaRPr sz="1400">
              <a:latin typeface="Palatino Linotype"/>
              <a:cs typeface="Palatino Linotype"/>
            </a:endParaRPr>
          </a:p>
          <a:p>
            <a:pPr marL="469265" indent="-335915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469265" algn="l"/>
              </a:tabLst>
            </a:pPr>
            <a:r>
              <a:rPr sz="1400" b="1" spc="-50" dirty="0">
                <a:solidFill>
                  <a:srgbClr val="134F5C"/>
                </a:solidFill>
                <a:latin typeface="Palatino Linotype"/>
                <a:cs typeface="Palatino Linotype"/>
              </a:rPr>
              <a:t>Value</a:t>
            </a:r>
            <a:r>
              <a:rPr sz="1400" b="1" spc="-1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Range:</a:t>
            </a:r>
            <a:r>
              <a:rPr sz="14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spc="-140" dirty="0">
                <a:solidFill>
                  <a:srgbClr val="134F5C"/>
                </a:solidFill>
                <a:latin typeface="Palatino Linotype"/>
                <a:cs typeface="Palatino Linotype"/>
              </a:rPr>
              <a:t>NDVI</a:t>
            </a:r>
            <a:r>
              <a:rPr sz="1400" b="1" spc="-12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values</a:t>
            </a:r>
            <a:r>
              <a:rPr sz="14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range</a:t>
            </a:r>
            <a:r>
              <a:rPr sz="14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from</a:t>
            </a:r>
            <a:r>
              <a:rPr sz="1400" b="1" spc="-1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-1</a:t>
            </a:r>
            <a:r>
              <a:rPr sz="14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to</a:t>
            </a:r>
            <a:r>
              <a:rPr sz="14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spc="-25" dirty="0">
                <a:solidFill>
                  <a:srgbClr val="134F5C"/>
                </a:solidFill>
                <a:latin typeface="Palatino Linotype"/>
                <a:cs typeface="Palatino Linotype"/>
              </a:rPr>
              <a:t>1:</a:t>
            </a:r>
            <a:endParaRPr sz="1400">
              <a:latin typeface="Palatino Linotype"/>
              <a:cs typeface="Palatino Linotype"/>
            </a:endParaRPr>
          </a:p>
          <a:p>
            <a:pPr marL="926465" lvl="1" indent="-335915">
              <a:lnSpc>
                <a:spcPct val="100000"/>
              </a:lnSpc>
              <a:spcBef>
                <a:spcPts val="270"/>
              </a:spcBef>
              <a:buFont typeface="Arial"/>
              <a:buChar char="○"/>
              <a:tabLst>
                <a:tab pos="926465" algn="l"/>
              </a:tabLst>
            </a:pPr>
            <a:r>
              <a:rPr sz="1400" b="1" spc="-35" dirty="0">
                <a:solidFill>
                  <a:srgbClr val="134F5C"/>
                </a:solidFill>
                <a:latin typeface="Palatino Linotype"/>
                <a:cs typeface="Palatino Linotype"/>
              </a:rPr>
              <a:t>Negative</a:t>
            </a:r>
            <a:r>
              <a:rPr sz="14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spc="-20" dirty="0">
                <a:solidFill>
                  <a:srgbClr val="134F5C"/>
                </a:solidFill>
                <a:latin typeface="Palatino Linotype"/>
                <a:cs typeface="Palatino Linotype"/>
              </a:rPr>
              <a:t>Values:</a:t>
            </a:r>
            <a:r>
              <a:rPr sz="14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Indicate</a:t>
            </a:r>
            <a:r>
              <a:rPr sz="1400" b="1" spc="-114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water</a:t>
            </a:r>
            <a:r>
              <a:rPr sz="14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or</a:t>
            </a:r>
            <a:r>
              <a:rPr sz="14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 clouds.</a:t>
            </a:r>
            <a:endParaRPr sz="1400">
              <a:latin typeface="Palatino Linotype"/>
              <a:cs typeface="Palatino Linotype"/>
            </a:endParaRPr>
          </a:p>
          <a:p>
            <a:pPr marL="927100" marR="285115" lvl="1" indent="-336550">
              <a:lnSpc>
                <a:spcPct val="116100"/>
              </a:lnSpc>
              <a:buFont typeface="Arial"/>
              <a:buChar char="○"/>
              <a:tabLst>
                <a:tab pos="927100" algn="l"/>
              </a:tabLst>
            </a:pPr>
            <a:r>
              <a:rPr sz="1400" b="1" spc="-20" dirty="0">
                <a:solidFill>
                  <a:srgbClr val="134F5C"/>
                </a:solidFill>
                <a:latin typeface="Palatino Linotype"/>
                <a:cs typeface="Palatino Linotype"/>
              </a:rPr>
              <a:t>Positive</a:t>
            </a:r>
            <a:r>
              <a:rPr sz="14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spc="-20" dirty="0">
                <a:solidFill>
                  <a:srgbClr val="134F5C"/>
                </a:solidFill>
                <a:latin typeface="Palatino Linotype"/>
                <a:cs typeface="Palatino Linotype"/>
              </a:rPr>
              <a:t>Values:</a:t>
            </a:r>
            <a:r>
              <a:rPr sz="1400" b="1" spc="-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Indicate</a:t>
            </a:r>
            <a:r>
              <a:rPr sz="1400" b="1" spc="-114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vegetation,</a:t>
            </a:r>
            <a:r>
              <a:rPr sz="1400" b="1" spc="-114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spc="-40" dirty="0">
                <a:solidFill>
                  <a:srgbClr val="134F5C"/>
                </a:solidFill>
                <a:latin typeface="Palatino Linotype"/>
                <a:cs typeface="Palatino Linotype"/>
              </a:rPr>
              <a:t>with</a:t>
            </a:r>
            <a:r>
              <a:rPr sz="1400" b="1" spc="-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higher</a:t>
            </a:r>
            <a:r>
              <a:rPr sz="1400" b="1" spc="-12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values</a:t>
            </a:r>
            <a:r>
              <a:rPr sz="1400" b="1" spc="-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representing</a:t>
            </a:r>
            <a:r>
              <a:rPr sz="1400" b="1" spc="-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denser vegetation.</a:t>
            </a:r>
            <a:endParaRPr sz="14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14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Purpose:</a:t>
            </a:r>
            <a:endParaRPr sz="14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b="1" spc="-65" dirty="0">
                <a:solidFill>
                  <a:srgbClr val="134F5C"/>
                </a:solidFill>
                <a:latin typeface="Palatino Linotype"/>
                <a:cs typeface="Palatino Linotype"/>
              </a:rPr>
              <a:t>An</a:t>
            </a:r>
            <a:r>
              <a:rPr sz="1400" b="1" spc="-2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essential</a:t>
            </a:r>
            <a:r>
              <a:rPr sz="1400" b="1" spc="-2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tool</a:t>
            </a:r>
            <a:r>
              <a:rPr sz="1400" b="1" spc="-2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for</a:t>
            </a:r>
            <a:r>
              <a:rPr sz="1400" b="1" spc="-2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monitoring</a:t>
            </a:r>
            <a:r>
              <a:rPr sz="1400" b="1" spc="-12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vegetation</a:t>
            </a:r>
            <a:r>
              <a:rPr sz="1400" b="1" spc="-2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health</a:t>
            </a:r>
            <a:r>
              <a:rPr sz="1400" b="1" spc="-2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134F5C"/>
                </a:solidFill>
                <a:latin typeface="Palatino Linotype"/>
                <a:cs typeface="Palatino Linotype"/>
              </a:rPr>
              <a:t>and</a:t>
            </a:r>
            <a:r>
              <a:rPr sz="1400" b="1" spc="-2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4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density.</a:t>
            </a:r>
            <a:endParaRPr sz="14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9143987" y="563118"/>
                  </a:moveTo>
                  <a:lnTo>
                    <a:pt x="8586597" y="563118"/>
                  </a:lnTo>
                  <a:lnTo>
                    <a:pt x="8586597" y="4580394"/>
                  </a:lnTo>
                  <a:lnTo>
                    <a:pt x="9143987" y="4580394"/>
                  </a:lnTo>
                  <a:lnTo>
                    <a:pt x="9143987" y="563118"/>
                  </a:lnTo>
                  <a:close/>
                </a:path>
                <a:path w="9144000" h="5143500">
                  <a:moveTo>
                    <a:pt x="9144000" y="0"/>
                  </a:moveTo>
                  <a:lnTo>
                    <a:pt x="0" y="0"/>
                  </a:lnTo>
                  <a:lnTo>
                    <a:pt x="0" y="562610"/>
                  </a:lnTo>
                  <a:lnTo>
                    <a:pt x="0" y="4580902"/>
                  </a:lnTo>
                  <a:lnTo>
                    <a:pt x="0" y="5143500"/>
                  </a:lnTo>
                  <a:lnTo>
                    <a:pt x="9144000" y="5143500"/>
                  </a:lnTo>
                  <a:lnTo>
                    <a:pt x="9144000" y="4580902"/>
                  </a:lnTo>
                  <a:lnTo>
                    <a:pt x="557390" y="4580902"/>
                  </a:lnTo>
                  <a:lnTo>
                    <a:pt x="557390" y="562622"/>
                  </a:lnTo>
                  <a:lnTo>
                    <a:pt x="9144000" y="56262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721">
                <a:alpha val="7038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399" y="548640"/>
              <a:ext cx="8029199" cy="404622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525455" y="4767816"/>
            <a:ext cx="9334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20"/>
              </a:lnSpc>
            </a:pPr>
            <a:r>
              <a:rPr sz="1300" spc="15" dirty="0">
                <a:solidFill>
                  <a:srgbClr val="F6D1A2"/>
                </a:solidFill>
                <a:latin typeface="Calibri"/>
                <a:cs typeface="Calibri"/>
                <a:hlinkClick r:id="rId4"/>
              </a:rPr>
              <a:t>3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35150" y="143679"/>
            <a:ext cx="3975100" cy="4396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algn="ctr">
              <a:lnSpc>
                <a:spcPts val="1870"/>
              </a:lnSpc>
            </a:pPr>
            <a:r>
              <a:rPr sz="1600" spc="210" dirty="0">
                <a:solidFill>
                  <a:srgbClr val="C59F72"/>
                </a:solidFill>
                <a:latin typeface="Calibri"/>
                <a:cs typeface="Calibri"/>
              </a:rPr>
              <a:t>MAPS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800" spc="-10" dirty="0">
                <a:solidFill>
                  <a:srgbClr val="334147"/>
                </a:solidFill>
                <a:latin typeface="Palatino Linotype"/>
                <a:cs typeface="Palatino Linotype"/>
              </a:rPr>
              <a:t>our</a:t>
            </a:r>
            <a:r>
              <a:rPr sz="800" spc="-3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800" spc="-10" dirty="0">
                <a:solidFill>
                  <a:srgbClr val="334147"/>
                </a:solidFill>
                <a:latin typeface="Palatino Linotype"/>
                <a:cs typeface="Palatino Linotype"/>
              </a:rPr>
              <a:t>ofﬁce</a:t>
            </a:r>
            <a:endParaRPr sz="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800">
              <a:latin typeface="Palatino Linotype"/>
              <a:cs typeface="Palatino Linotype"/>
            </a:endParaRPr>
          </a:p>
          <a:p>
            <a:pPr marL="298450" algn="ctr">
              <a:lnSpc>
                <a:spcPct val="100000"/>
              </a:lnSpc>
            </a:pPr>
            <a:r>
              <a:rPr sz="900" spc="-20" dirty="0">
                <a:solidFill>
                  <a:srgbClr val="6EA7BB"/>
                </a:solidFill>
                <a:latin typeface="Palatino Linotype"/>
                <a:cs typeface="Palatino Linotype"/>
              </a:rPr>
              <a:t>Find</a:t>
            </a:r>
            <a:r>
              <a:rPr sz="900" spc="55" dirty="0">
                <a:solidFill>
                  <a:srgbClr val="6EA7BB"/>
                </a:solidFill>
                <a:latin typeface="Palatino Linotype"/>
                <a:cs typeface="Palatino Linotype"/>
              </a:rPr>
              <a:t> </a:t>
            </a:r>
            <a:r>
              <a:rPr sz="900" spc="-10" dirty="0">
                <a:solidFill>
                  <a:srgbClr val="6EA7BB"/>
                </a:solidFill>
                <a:latin typeface="Palatino Linotype"/>
                <a:cs typeface="Palatino Linotype"/>
              </a:rPr>
              <a:t>more</a:t>
            </a:r>
            <a:r>
              <a:rPr sz="900" spc="55" dirty="0">
                <a:solidFill>
                  <a:srgbClr val="6EA7BB"/>
                </a:solidFill>
                <a:latin typeface="Palatino Linotype"/>
                <a:cs typeface="Palatino Linotype"/>
              </a:rPr>
              <a:t> </a:t>
            </a:r>
            <a:r>
              <a:rPr sz="900" spc="-20" dirty="0">
                <a:solidFill>
                  <a:srgbClr val="6EA7BB"/>
                </a:solidFill>
                <a:latin typeface="Palatino Linotype"/>
                <a:cs typeface="Palatino Linotype"/>
              </a:rPr>
              <a:t>maps</a:t>
            </a:r>
            <a:r>
              <a:rPr sz="900" spc="55" dirty="0">
                <a:solidFill>
                  <a:srgbClr val="6EA7BB"/>
                </a:solidFill>
                <a:latin typeface="Palatino Linotype"/>
                <a:cs typeface="Palatino Linotype"/>
              </a:rPr>
              <a:t> </a:t>
            </a:r>
            <a:r>
              <a:rPr sz="900" dirty="0">
                <a:solidFill>
                  <a:srgbClr val="6EA7BB"/>
                </a:solidFill>
                <a:latin typeface="Palatino Linotype"/>
                <a:cs typeface="Palatino Linotype"/>
              </a:rPr>
              <a:t>at</a:t>
            </a:r>
            <a:r>
              <a:rPr sz="900" spc="55" dirty="0">
                <a:solidFill>
                  <a:srgbClr val="6EA7BB"/>
                </a:solidFill>
                <a:latin typeface="Palatino Linotype"/>
                <a:cs typeface="Palatino Linotype"/>
              </a:rPr>
              <a:t> </a:t>
            </a:r>
            <a:r>
              <a:rPr sz="900" spc="-25" dirty="0">
                <a:solidFill>
                  <a:srgbClr val="6EA7BB"/>
                </a:solidFill>
                <a:latin typeface="Palatino Linotype"/>
                <a:cs typeface="Palatino Linotype"/>
                <a:hlinkClick r:id="rId5"/>
              </a:rPr>
              <a:t>slidescarnival.com/extra-</a:t>
            </a:r>
            <a:r>
              <a:rPr sz="900" spc="-10" dirty="0">
                <a:solidFill>
                  <a:srgbClr val="6EA7BB"/>
                </a:solidFill>
                <a:latin typeface="Palatino Linotype"/>
                <a:cs typeface="Palatino Linotype"/>
                <a:hlinkClick r:id="rId5"/>
              </a:rPr>
              <a:t>free-resources-icons-</a:t>
            </a:r>
            <a:r>
              <a:rPr sz="900" spc="-40" dirty="0">
                <a:solidFill>
                  <a:srgbClr val="6EA7BB"/>
                </a:solidFill>
                <a:latin typeface="Palatino Linotype"/>
                <a:cs typeface="Palatino Linotype"/>
                <a:hlinkClick r:id="rId5"/>
              </a:rPr>
              <a:t>and-</a:t>
            </a:r>
            <a:r>
              <a:rPr sz="900" spc="-20" dirty="0">
                <a:solidFill>
                  <a:srgbClr val="6EA7BB"/>
                </a:solidFill>
                <a:latin typeface="Palatino Linotype"/>
                <a:cs typeface="Palatino Linotype"/>
                <a:hlinkClick r:id="rId5"/>
              </a:rPr>
              <a:t>maps</a:t>
            </a:r>
            <a:endParaRPr sz="900"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4800"/>
            <a:ext cx="9144000" cy="4580255"/>
            <a:chOff x="0" y="14800"/>
            <a:chExt cx="9144000" cy="4580255"/>
          </a:xfrm>
        </p:grpSpPr>
        <p:sp>
          <p:nvSpPr>
            <p:cNvPr id="9" name="object 9"/>
            <p:cNvSpPr/>
            <p:nvPr/>
          </p:nvSpPr>
          <p:spPr>
            <a:xfrm>
              <a:off x="3681253" y="4509457"/>
              <a:ext cx="2729230" cy="10795"/>
            </a:xfrm>
            <a:custGeom>
              <a:avLst/>
              <a:gdLst/>
              <a:ahLst/>
              <a:cxnLst/>
              <a:rect l="l" t="t" r="r" b="b"/>
              <a:pathLst>
                <a:path w="2729229" h="10795">
                  <a:moveTo>
                    <a:pt x="2728703" y="10287"/>
                  </a:moveTo>
                  <a:lnTo>
                    <a:pt x="0" y="10287"/>
                  </a:lnTo>
                  <a:lnTo>
                    <a:pt x="0" y="0"/>
                  </a:lnTo>
                  <a:lnTo>
                    <a:pt x="2728703" y="0"/>
                  </a:lnTo>
                  <a:lnTo>
                    <a:pt x="2728703" y="10287"/>
                  </a:lnTo>
                  <a:close/>
                </a:path>
              </a:pathLst>
            </a:custGeom>
            <a:solidFill>
              <a:srgbClr val="6EA7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55649" y="1949974"/>
              <a:ext cx="0" cy="85725"/>
            </a:xfrm>
            <a:custGeom>
              <a:avLst/>
              <a:gdLst/>
              <a:ahLst/>
              <a:cxnLst/>
              <a:rect l="l" t="t" r="r" b="b"/>
              <a:pathLst>
                <a:path h="85725">
                  <a:moveTo>
                    <a:pt x="0" y="0"/>
                  </a:moveTo>
                  <a:lnTo>
                    <a:pt x="0" y="85400"/>
                  </a:lnTo>
                </a:path>
              </a:pathLst>
            </a:custGeom>
            <a:ln w="9524">
              <a:solidFill>
                <a:srgbClr val="9975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39981" y="191863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336" y="31337"/>
                  </a:moveTo>
                  <a:lnTo>
                    <a:pt x="0" y="31337"/>
                  </a:lnTo>
                  <a:lnTo>
                    <a:pt x="0" y="0"/>
                  </a:lnTo>
                  <a:lnTo>
                    <a:pt x="31336" y="0"/>
                  </a:lnTo>
                  <a:lnTo>
                    <a:pt x="31336" y="31337"/>
                  </a:lnTo>
                  <a:close/>
                </a:path>
              </a:pathLst>
            </a:custGeom>
            <a:solidFill>
              <a:srgbClr val="997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39981" y="191863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31337"/>
                  </a:moveTo>
                  <a:lnTo>
                    <a:pt x="0" y="0"/>
                  </a:lnTo>
                  <a:lnTo>
                    <a:pt x="31336" y="0"/>
                  </a:lnTo>
                  <a:lnTo>
                    <a:pt x="31336" y="31337"/>
                  </a:lnTo>
                  <a:lnTo>
                    <a:pt x="0" y="31337"/>
                  </a:lnTo>
                  <a:close/>
                </a:path>
              </a:pathLst>
            </a:custGeom>
            <a:ln w="9524">
              <a:solidFill>
                <a:srgbClr val="9975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14325" y="3355499"/>
              <a:ext cx="0" cy="85725"/>
            </a:xfrm>
            <a:custGeom>
              <a:avLst/>
              <a:gdLst/>
              <a:ahLst/>
              <a:cxnLst/>
              <a:rect l="l" t="t" r="r" b="b"/>
              <a:pathLst>
                <a:path h="85725">
                  <a:moveTo>
                    <a:pt x="0" y="0"/>
                  </a:moveTo>
                  <a:lnTo>
                    <a:pt x="0" y="85400"/>
                  </a:lnTo>
                </a:path>
              </a:pathLst>
            </a:custGeom>
            <a:ln w="9524">
              <a:solidFill>
                <a:srgbClr val="9975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98656" y="33241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336" y="31336"/>
                  </a:moveTo>
                  <a:lnTo>
                    <a:pt x="0" y="31336"/>
                  </a:lnTo>
                  <a:lnTo>
                    <a:pt x="0" y="0"/>
                  </a:lnTo>
                  <a:lnTo>
                    <a:pt x="31336" y="0"/>
                  </a:lnTo>
                  <a:lnTo>
                    <a:pt x="31336" y="31336"/>
                  </a:lnTo>
                  <a:close/>
                </a:path>
              </a:pathLst>
            </a:custGeom>
            <a:solidFill>
              <a:srgbClr val="997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98656" y="33241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31336"/>
                  </a:moveTo>
                  <a:lnTo>
                    <a:pt x="0" y="0"/>
                  </a:lnTo>
                  <a:lnTo>
                    <a:pt x="31336" y="0"/>
                  </a:lnTo>
                  <a:lnTo>
                    <a:pt x="31336" y="31336"/>
                  </a:lnTo>
                  <a:lnTo>
                    <a:pt x="0" y="31336"/>
                  </a:lnTo>
                  <a:close/>
                </a:path>
              </a:pathLst>
            </a:custGeom>
            <a:ln w="9524">
              <a:solidFill>
                <a:srgbClr val="9975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41399" y="1768724"/>
              <a:ext cx="0" cy="85725"/>
            </a:xfrm>
            <a:custGeom>
              <a:avLst/>
              <a:gdLst/>
              <a:ahLst/>
              <a:cxnLst/>
              <a:rect l="l" t="t" r="r" b="b"/>
              <a:pathLst>
                <a:path h="85725">
                  <a:moveTo>
                    <a:pt x="0" y="0"/>
                  </a:moveTo>
                  <a:lnTo>
                    <a:pt x="0" y="85400"/>
                  </a:lnTo>
                </a:path>
              </a:pathLst>
            </a:custGeom>
            <a:ln w="9524">
              <a:solidFill>
                <a:srgbClr val="9975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25731" y="17373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337" y="31337"/>
                  </a:moveTo>
                  <a:lnTo>
                    <a:pt x="0" y="31337"/>
                  </a:lnTo>
                  <a:lnTo>
                    <a:pt x="0" y="0"/>
                  </a:lnTo>
                  <a:lnTo>
                    <a:pt x="31337" y="0"/>
                  </a:lnTo>
                  <a:lnTo>
                    <a:pt x="31337" y="31337"/>
                  </a:lnTo>
                  <a:close/>
                </a:path>
              </a:pathLst>
            </a:custGeom>
            <a:solidFill>
              <a:srgbClr val="997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25731" y="17373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31337"/>
                  </a:moveTo>
                  <a:lnTo>
                    <a:pt x="0" y="0"/>
                  </a:lnTo>
                  <a:lnTo>
                    <a:pt x="31337" y="0"/>
                  </a:lnTo>
                  <a:lnTo>
                    <a:pt x="31337" y="31337"/>
                  </a:lnTo>
                  <a:lnTo>
                    <a:pt x="0" y="31337"/>
                  </a:lnTo>
                  <a:close/>
                </a:path>
              </a:pathLst>
            </a:custGeom>
            <a:ln w="9524">
              <a:solidFill>
                <a:srgbClr val="9975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25375" y="2186924"/>
              <a:ext cx="0" cy="85725"/>
            </a:xfrm>
            <a:custGeom>
              <a:avLst/>
              <a:gdLst/>
              <a:ahLst/>
              <a:cxnLst/>
              <a:rect l="l" t="t" r="r" b="b"/>
              <a:pathLst>
                <a:path h="85725">
                  <a:moveTo>
                    <a:pt x="0" y="0"/>
                  </a:moveTo>
                  <a:lnTo>
                    <a:pt x="0" y="85400"/>
                  </a:lnTo>
                </a:path>
              </a:pathLst>
            </a:custGeom>
            <a:ln w="9524">
              <a:solidFill>
                <a:srgbClr val="9975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09706" y="21555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337" y="31337"/>
                  </a:moveTo>
                  <a:lnTo>
                    <a:pt x="0" y="31337"/>
                  </a:lnTo>
                  <a:lnTo>
                    <a:pt x="0" y="0"/>
                  </a:lnTo>
                  <a:lnTo>
                    <a:pt x="31337" y="0"/>
                  </a:lnTo>
                  <a:lnTo>
                    <a:pt x="31337" y="31337"/>
                  </a:lnTo>
                  <a:close/>
                </a:path>
              </a:pathLst>
            </a:custGeom>
            <a:solidFill>
              <a:srgbClr val="997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09706" y="21555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31337"/>
                  </a:moveTo>
                  <a:lnTo>
                    <a:pt x="0" y="0"/>
                  </a:lnTo>
                  <a:lnTo>
                    <a:pt x="31337" y="0"/>
                  </a:lnTo>
                  <a:lnTo>
                    <a:pt x="31337" y="31337"/>
                  </a:lnTo>
                  <a:lnTo>
                    <a:pt x="0" y="31337"/>
                  </a:lnTo>
                  <a:close/>
                </a:path>
              </a:pathLst>
            </a:custGeom>
            <a:ln w="9524">
              <a:solidFill>
                <a:srgbClr val="9975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65150" y="3630449"/>
              <a:ext cx="0" cy="85725"/>
            </a:xfrm>
            <a:custGeom>
              <a:avLst/>
              <a:gdLst/>
              <a:ahLst/>
              <a:cxnLst/>
              <a:rect l="l" t="t" r="r" b="b"/>
              <a:pathLst>
                <a:path h="85725">
                  <a:moveTo>
                    <a:pt x="0" y="0"/>
                  </a:moveTo>
                  <a:lnTo>
                    <a:pt x="0" y="85400"/>
                  </a:lnTo>
                </a:path>
              </a:pathLst>
            </a:custGeom>
            <a:ln w="9524">
              <a:solidFill>
                <a:srgbClr val="9975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49481" y="359911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337" y="31336"/>
                  </a:moveTo>
                  <a:lnTo>
                    <a:pt x="0" y="31336"/>
                  </a:lnTo>
                  <a:lnTo>
                    <a:pt x="0" y="0"/>
                  </a:lnTo>
                  <a:lnTo>
                    <a:pt x="31337" y="0"/>
                  </a:lnTo>
                  <a:lnTo>
                    <a:pt x="31337" y="31336"/>
                  </a:lnTo>
                  <a:close/>
                </a:path>
              </a:pathLst>
            </a:custGeom>
            <a:solidFill>
              <a:srgbClr val="997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49481" y="359911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31336"/>
                  </a:moveTo>
                  <a:lnTo>
                    <a:pt x="0" y="0"/>
                  </a:lnTo>
                  <a:lnTo>
                    <a:pt x="31337" y="0"/>
                  </a:lnTo>
                  <a:lnTo>
                    <a:pt x="31337" y="31336"/>
                  </a:lnTo>
                  <a:lnTo>
                    <a:pt x="0" y="31336"/>
                  </a:lnTo>
                  <a:close/>
                </a:path>
              </a:pathLst>
            </a:custGeom>
            <a:ln w="9524">
              <a:solidFill>
                <a:srgbClr val="9975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26350" y="3676499"/>
              <a:ext cx="0" cy="85725"/>
            </a:xfrm>
            <a:custGeom>
              <a:avLst/>
              <a:gdLst/>
              <a:ahLst/>
              <a:cxnLst/>
              <a:rect l="l" t="t" r="r" b="b"/>
              <a:pathLst>
                <a:path h="85725">
                  <a:moveTo>
                    <a:pt x="0" y="0"/>
                  </a:moveTo>
                  <a:lnTo>
                    <a:pt x="0" y="85400"/>
                  </a:lnTo>
                </a:path>
              </a:pathLst>
            </a:custGeom>
            <a:ln w="9524">
              <a:solidFill>
                <a:srgbClr val="9975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10681" y="36451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337" y="31336"/>
                  </a:moveTo>
                  <a:lnTo>
                    <a:pt x="0" y="31336"/>
                  </a:lnTo>
                  <a:lnTo>
                    <a:pt x="0" y="0"/>
                  </a:lnTo>
                  <a:lnTo>
                    <a:pt x="31337" y="0"/>
                  </a:lnTo>
                  <a:lnTo>
                    <a:pt x="31337" y="31336"/>
                  </a:lnTo>
                  <a:close/>
                </a:path>
              </a:pathLst>
            </a:custGeom>
            <a:solidFill>
              <a:srgbClr val="997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110681" y="36451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31336"/>
                  </a:moveTo>
                  <a:lnTo>
                    <a:pt x="0" y="0"/>
                  </a:lnTo>
                  <a:lnTo>
                    <a:pt x="31337" y="0"/>
                  </a:lnTo>
                  <a:lnTo>
                    <a:pt x="31337" y="31336"/>
                  </a:lnTo>
                  <a:lnTo>
                    <a:pt x="0" y="31336"/>
                  </a:lnTo>
                  <a:close/>
                </a:path>
              </a:pathLst>
            </a:custGeom>
            <a:ln w="9524">
              <a:solidFill>
                <a:srgbClr val="9975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4800"/>
              <a:ext cx="9143999" cy="457999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44950" y="4724300"/>
            <a:ext cx="7973695" cy="276860"/>
          </a:xfrm>
          <a:prstGeom prst="rect">
            <a:avLst/>
          </a:prstGeom>
          <a:solidFill>
            <a:srgbClr val="F4F6F0"/>
          </a:solidFill>
          <a:ln w="9524">
            <a:solidFill>
              <a:srgbClr val="88918C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sz="1400" u="heavy" spc="-10" dirty="0">
                <a:solidFill>
                  <a:srgbClr val="025766"/>
                </a:solidFill>
                <a:uFill>
                  <a:solidFill>
                    <a:srgbClr val="025766"/>
                  </a:solidFill>
                </a:uFill>
                <a:latin typeface="Arial"/>
                <a:cs typeface="Arial"/>
                <a:hlinkClick r:id="rId4"/>
              </a:rPr>
              <a:t>https://ourworldindata.org/grapher/annual-change-forest-area?time=2015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57399" y="548699"/>
            <a:ext cx="8029575" cy="4046220"/>
            <a:chOff x="557399" y="548699"/>
            <a:chExt cx="8029575" cy="4046220"/>
          </a:xfrm>
        </p:grpSpPr>
        <p:sp>
          <p:nvSpPr>
            <p:cNvPr id="4" name="object 4"/>
            <p:cNvSpPr/>
            <p:nvPr/>
          </p:nvSpPr>
          <p:spPr>
            <a:xfrm>
              <a:off x="557399" y="548699"/>
              <a:ext cx="8029575" cy="4046220"/>
            </a:xfrm>
            <a:custGeom>
              <a:avLst/>
              <a:gdLst/>
              <a:ahLst/>
              <a:cxnLst/>
              <a:rect l="l" t="t" r="r" b="b"/>
              <a:pathLst>
                <a:path w="8029575" h="4046220">
                  <a:moveTo>
                    <a:pt x="8029199" y="4046099"/>
                  </a:moveTo>
                  <a:lnTo>
                    <a:pt x="0" y="4046099"/>
                  </a:lnTo>
                  <a:lnTo>
                    <a:pt x="0" y="0"/>
                  </a:lnTo>
                  <a:lnTo>
                    <a:pt x="8029199" y="0"/>
                  </a:lnTo>
                  <a:lnTo>
                    <a:pt x="8029199" y="4046099"/>
                  </a:lnTo>
                  <a:close/>
                </a:path>
              </a:pathLst>
            </a:custGeom>
            <a:solidFill>
              <a:srgbClr val="F4F6F0">
                <a:alpha val="87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499" y="637539"/>
              <a:ext cx="7850999" cy="38684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5974" y="669849"/>
              <a:ext cx="7817484" cy="3856990"/>
            </a:xfrm>
            <a:custGeom>
              <a:avLst/>
              <a:gdLst/>
              <a:ahLst/>
              <a:cxnLst/>
              <a:rect l="l" t="t" r="r" b="b"/>
              <a:pathLst>
                <a:path w="7817484" h="3856990">
                  <a:moveTo>
                    <a:pt x="7817399" y="3856799"/>
                  </a:moveTo>
                  <a:lnTo>
                    <a:pt x="0" y="3856799"/>
                  </a:lnTo>
                  <a:lnTo>
                    <a:pt x="0" y="0"/>
                  </a:lnTo>
                  <a:lnTo>
                    <a:pt x="7817399" y="0"/>
                  </a:lnTo>
                  <a:lnTo>
                    <a:pt x="7817399" y="3856799"/>
                  </a:lnTo>
                  <a:close/>
                </a:path>
              </a:pathLst>
            </a:custGeom>
            <a:solidFill>
              <a:srgbClr val="C5F168">
                <a:alpha val="685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5974" y="669849"/>
              <a:ext cx="7817484" cy="3856990"/>
            </a:xfrm>
            <a:custGeom>
              <a:avLst/>
              <a:gdLst/>
              <a:ahLst/>
              <a:cxnLst/>
              <a:rect l="l" t="t" r="r" b="b"/>
              <a:pathLst>
                <a:path w="7817484" h="3856990">
                  <a:moveTo>
                    <a:pt x="0" y="0"/>
                  </a:moveTo>
                  <a:lnTo>
                    <a:pt x="7817399" y="0"/>
                  </a:lnTo>
                  <a:lnTo>
                    <a:pt x="7817399" y="3856799"/>
                  </a:lnTo>
                  <a:lnTo>
                    <a:pt x="0" y="38567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134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10474" y="798881"/>
            <a:ext cx="56083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200" dirty="0">
                <a:solidFill>
                  <a:srgbClr val="134F5C"/>
                </a:solidFill>
                <a:latin typeface="Palatino Linotype"/>
                <a:cs typeface="Palatino Linotype"/>
              </a:rPr>
              <a:t>NDVI</a:t>
            </a:r>
            <a:r>
              <a:rPr sz="2100" spc="-1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2100" dirty="0">
                <a:solidFill>
                  <a:srgbClr val="134F5C"/>
                </a:solidFill>
                <a:latin typeface="Palatino Linotype"/>
                <a:cs typeface="Palatino Linotype"/>
              </a:rPr>
              <a:t>Formula:</a:t>
            </a:r>
            <a:r>
              <a:rPr sz="2100" spc="-1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2100" spc="-200" dirty="0">
                <a:solidFill>
                  <a:srgbClr val="134F5C"/>
                </a:solidFill>
                <a:latin typeface="Palatino Linotype"/>
                <a:cs typeface="Palatino Linotype"/>
              </a:rPr>
              <a:t>NDVI</a:t>
            </a:r>
            <a:r>
              <a:rPr sz="2100" spc="-1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2100" spc="80" dirty="0">
                <a:solidFill>
                  <a:srgbClr val="134F5C"/>
                </a:solidFill>
                <a:latin typeface="Palatino Linotype"/>
                <a:cs typeface="Palatino Linotype"/>
              </a:rPr>
              <a:t>=</a:t>
            </a:r>
            <a:r>
              <a:rPr sz="2100" spc="-1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2100" spc="-40" dirty="0">
                <a:solidFill>
                  <a:srgbClr val="134F5C"/>
                </a:solidFill>
                <a:latin typeface="Palatino Linotype"/>
                <a:cs typeface="Palatino Linotype"/>
              </a:rPr>
              <a:t>(NIR+Red)</a:t>
            </a:r>
            <a:r>
              <a:rPr sz="2100" spc="-1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2100" spc="130" dirty="0">
                <a:solidFill>
                  <a:srgbClr val="134F5C"/>
                </a:solidFill>
                <a:latin typeface="Palatino Linotype"/>
                <a:cs typeface="Palatino Linotype"/>
              </a:rPr>
              <a:t>/</a:t>
            </a:r>
            <a:r>
              <a:rPr sz="2100" spc="-1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2100" spc="-25" dirty="0">
                <a:solidFill>
                  <a:srgbClr val="134F5C"/>
                </a:solidFill>
                <a:latin typeface="Palatino Linotype"/>
                <a:cs typeface="Palatino Linotype"/>
              </a:rPr>
              <a:t>(NIR−Red)</a:t>
            </a:r>
            <a:endParaRPr sz="21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90" dirty="0"/>
              <a:t>30</a:t>
            </a:fld>
            <a:endParaRPr spc="90" dirty="0"/>
          </a:p>
        </p:txBody>
      </p:sp>
      <p:sp>
        <p:nvSpPr>
          <p:cNvPr id="9" name="object 9"/>
          <p:cNvSpPr txBox="1"/>
          <p:nvPr/>
        </p:nvSpPr>
        <p:spPr>
          <a:xfrm>
            <a:off x="1110474" y="1325805"/>
            <a:ext cx="6756400" cy="2568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34353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69265" algn="l"/>
              </a:tabLst>
            </a:pPr>
            <a:r>
              <a:rPr sz="1500" b="1" spc="-75" dirty="0">
                <a:solidFill>
                  <a:srgbClr val="134F5C"/>
                </a:solidFill>
                <a:latin typeface="Palatino Linotype"/>
                <a:cs typeface="Palatino Linotype"/>
              </a:rPr>
              <a:t>NIR:</a:t>
            </a:r>
            <a:r>
              <a:rPr sz="1500" b="1" spc="5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134F5C"/>
                </a:solidFill>
                <a:latin typeface="Palatino Linotype"/>
                <a:cs typeface="Palatino Linotype"/>
              </a:rPr>
              <a:t>Reﬂectance</a:t>
            </a:r>
            <a:r>
              <a:rPr sz="1500" b="1" spc="6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spc="-30" dirty="0">
                <a:solidFill>
                  <a:srgbClr val="134F5C"/>
                </a:solidFill>
                <a:latin typeface="Palatino Linotype"/>
                <a:cs typeface="Palatino Linotype"/>
              </a:rPr>
              <a:t>of</a:t>
            </a:r>
            <a:r>
              <a:rPr sz="1500" b="1" spc="6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134F5C"/>
                </a:solidFill>
                <a:latin typeface="Palatino Linotype"/>
                <a:cs typeface="Palatino Linotype"/>
              </a:rPr>
              <a:t>near-infrared</a:t>
            </a:r>
            <a:r>
              <a:rPr sz="1500" b="1" spc="6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spc="-20" dirty="0">
                <a:solidFill>
                  <a:srgbClr val="134F5C"/>
                </a:solidFill>
                <a:latin typeface="Palatino Linotype"/>
                <a:cs typeface="Palatino Linotype"/>
              </a:rPr>
              <a:t>light</a:t>
            </a:r>
            <a:endParaRPr sz="1500">
              <a:latin typeface="Palatino Linotype"/>
              <a:cs typeface="Palatino Linotype"/>
            </a:endParaRPr>
          </a:p>
          <a:p>
            <a:pPr marL="1384300">
              <a:lnSpc>
                <a:spcPct val="100000"/>
              </a:lnSpc>
              <a:spcBef>
                <a:spcPts val="1500"/>
              </a:spcBef>
            </a:pPr>
            <a:r>
              <a:rPr sz="15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(healthy</a:t>
            </a:r>
            <a:r>
              <a:rPr sz="1500" b="1" spc="-8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vegetation</a:t>
            </a:r>
            <a:r>
              <a:rPr sz="1500" b="1" spc="6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134F5C"/>
                </a:solidFill>
                <a:latin typeface="Palatino Linotype"/>
                <a:cs typeface="Palatino Linotype"/>
              </a:rPr>
              <a:t>reﬂects</a:t>
            </a:r>
            <a:r>
              <a:rPr sz="1500" b="1" spc="5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134F5C"/>
                </a:solidFill>
                <a:latin typeface="Palatino Linotype"/>
                <a:cs typeface="Palatino Linotype"/>
              </a:rPr>
              <a:t>more</a:t>
            </a:r>
            <a:r>
              <a:rPr sz="1500" b="1" spc="5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NIR).</a:t>
            </a:r>
            <a:endParaRPr sz="1500">
              <a:latin typeface="Palatino Linotype"/>
              <a:cs typeface="Palatino Linotype"/>
            </a:endParaRPr>
          </a:p>
          <a:p>
            <a:pPr marL="469265" indent="-343535">
              <a:lnSpc>
                <a:spcPct val="100000"/>
              </a:lnSpc>
              <a:spcBef>
                <a:spcPts val="1500"/>
              </a:spcBef>
              <a:buFont typeface="Arial"/>
              <a:buChar char="●"/>
              <a:tabLst>
                <a:tab pos="469265" algn="l"/>
              </a:tabLst>
            </a:pPr>
            <a:r>
              <a:rPr sz="15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Red:</a:t>
            </a:r>
            <a:r>
              <a:rPr sz="1500" b="1" spc="-2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134F5C"/>
                </a:solidFill>
                <a:latin typeface="Palatino Linotype"/>
                <a:cs typeface="Palatino Linotype"/>
              </a:rPr>
              <a:t>Reﬂectance</a:t>
            </a:r>
            <a:r>
              <a:rPr sz="1500" b="1" spc="-1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spc="-30" dirty="0">
                <a:solidFill>
                  <a:srgbClr val="134F5C"/>
                </a:solidFill>
                <a:latin typeface="Palatino Linotype"/>
                <a:cs typeface="Palatino Linotype"/>
              </a:rPr>
              <a:t>of</a:t>
            </a:r>
            <a:r>
              <a:rPr sz="1500" b="1" spc="-2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134F5C"/>
                </a:solidFill>
                <a:latin typeface="Palatino Linotype"/>
                <a:cs typeface="Palatino Linotype"/>
              </a:rPr>
              <a:t>red</a:t>
            </a:r>
            <a:r>
              <a:rPr sz="1500" b="1" spc="-1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spc="-20" dirty="0">
                <a:solidFill>
                  <a:srgbClr val="134F5C"/>
                </a:solidFill>
                <a:latin typeface="Palatino Linotype"/>
                <a:cs typeface="Palatino Linotype"/>
              </a:rPr>
              <a:t>light</a:t>
            </a:r>
            <a:endParaRPr sz="1500">
              <a:latin typeface="Palatino Linotype"/>
              <a:cs typeface="Palatino Linotype"/>
            </a:endParaRPr>
          </a:p>
          <a:p>
            <a:pPr marL="1384300">
              <a:lnSpc>
                <a:spcPct val="100000"/>
              </a:lnSpc>
              <a:spcBef>
                <a:spcPts val="1500"/>
              </a:spcBef>
            </a:pPr>
            <a:r>
              <a:rPr sz="1500" b="1" dirty="0">
                <a:solidFill>
                  <a:srgbClr val="134F5C"/>
                </a:solidFill>
                <a:latin typeface="Palatino Linotype"/>
                <a:cs typeface="Palatino Linotype"/>
              </a:rPr>
              <a:t>(absorbed</a:t>
            </a:r>
            <a:r>
              <a:rPr sz="15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134F5C"/>
                </a:solidFill>
                <a:latin typeface="Palatino Linotype"/>
                <a:cs typeface="Palatino Linotype"/>
              </a:rPr>
              <a:t>more</a:t>
            </a:r>
            <a:r>
              <a:rPr sz="1500" b="1" spc="-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spc="-45" dirty="0">
                <a:solidFill>
                  <a:srgbClr val="134F5C"/>
                </a:solidFill>
                <a:latin typeface="Palatino Linotype"/>
                <a:cs typeface="Palatino Linotype"/>
              </a:rPr>
              <a:t>by</a:t>
            </a:r>
            <a:r>
              <a:rPr sz="15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 chlorophyll</a:t>
            </a:r>
            <a:r>
              <a:rPr sz="1500" b="1" spc="-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134F5C"/>
                </a:solidFill>
                <a:latin typeface="Palatino Linotype"/>
                <a:cs typeface="Palatino Linotype"/>
              </a:rPr>
              <a:t>in</a:t>
            </a:r>
            <a:r>
              <a:rPr sz="15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 healthy</a:t>
            </a:r>
            <a:r>
              <a:rPr sz="1500" b="1" spc="-12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vegetation).</a:t>
            </a:r>
            <a:endParaRPr sz="15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2100" b="1" spc="-85" dirty="0">
                <a:solidFill>
                  <a:srgbClr val="134F5C"/>
                </a:solidFill>
                <a:latin typeface="Palatino Linotype"/>
                <a:cs typeface="Palatino Linotype"/>
              </a:rPr>
              <a:t>Why</a:t>
            </a:r>
            <a:r>
              <a:rPr sz="2100" b="1" spc="-6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2100" b="1" dirty="0">
                <a:solidFill>
                  <a:srgbClr val="134F5C"/>
                </a:solidFill>
                <a:latin typeface="Palatino Linotype"/>
                <a:cs typeface="Palatino Linotype"/>
              </a:rPr>
              <a:t>It</a:t>
            </a:r>
            <a:r>
              <a:rPr sz="2100" b="1" spc="-6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21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Works</a:t>
            </a:r>
            <a:r>
              <a:rPr sz="15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:</a:t>
            </a:r>
            <a:endParaRPr sz="1500">
              <a:latin typeface="Palatino Linotype"/>
              <a:cs typeface="Palatino Linotype"/>
            </a:endParaRPr>
          </a:p>
          <a:p>
            <a:pPr marL="12700" marR="5080">
              <a:lnSpc>
                <a:spcPct val="116700"/>
              </a:lnSpc>
              <a:spcBef>
                <a:spcPts val="130"/>
              </a:spcBef>
            </a:pPr>
            <a:r>
              <a:rPr sz="1500" b="1" spc="-35" dirty="0">
                <a:solidFill>
                  <a:srgbClr val="134F5C"/>
                </a:solidFill>
                <a:latin typeface="Palatino Linotype"/>
                <a:cs typeface="Palatino Linotype"/>
              </a:rPr>
              <a:t>Healthy</a:t>
            </a:r>
            <a:r>
              <a:rPr sz="1500" b="1" spc="-12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vegetation</a:t>
            </a:r>
            <a:r>
              <a:rPr sz="1500" b="1" spc="-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strongly</a:t>
            </a:r>
            <a:r>
              <a:rPr sz="1500" b="1" spc="-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134F5C"/>
                </a:solidFill>
                <a:latin typeface="Palatino Linotype"/>
                <a:cs typeface="Palatino Linotype"/>
              </a:rPr>
              <a:t>reﬂects</a:t>
            </a:r>
            <a:r>
              <a:rPr sz="15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spc="-114" dirty="0">
                <a:solidFill>
                  <a:srgbClr val="134F5C"/>
                </a:solidFill>
                <a:latin typeface="Palatino Linotype"/>
                <a:cs typeface="Palatino Linotype"/>
              </a:rPr>
              <a:t>NIR</a:t>
            </a:r>
            <a:r>
              <a:rPr sz="1500" b="1" spc="-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134F5C"/>
                </a:solidFill>
                <a:latin typeface="Palatino Linotype"/>
                <a:cs typeface="Palatino Linotype"/>
              </a:rPr>
              <a:t>and</a:t>
            </a:r>
            <a:r>
              <a:rPr sz="1500" b="1" spc="-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134F5C"/>
                </a:solidFill>
                <a:latin typeface="Palatino Linotype"/>
                <a:cs typeface="Palatino Linotype"/>
              </a:rPr>
              <a:t>absorbs</a:t>
            </a:r>
            <a:r>
              <a:rPr sz="1500" b="1" spc="-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134F5C"/>
                </a:solidFill>
                <a:latin typeface="Palatino Linotype"/>
                <a:cs typeface="Palatino Linotype"/>
              </a:rPr>
              <a:t>red</a:t>
            </a:r>
            <a:r>
              <a:rPr sz="1500" b="1" spc="-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light,</a:t>
            </a:r>
            <a:r>
              <a:rPr sz="1500" b="1" spc="-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making</a:t>
            </a:r>
            <a:r>
              <a:rPr sz="1500" b="1" spc="-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spc="-145" dirty="0">
                <a:solidFill>
                  <a:srgbClr val="134F5C"/>
                </a:solidFill>
                <a:latin typeface="Palatino Linotype"/>
                <a:cs typeface="Palatino Linotype"/>
              </a:rPr>
              <a:t>NDVI</a:t>
            </a:r>
            <a:r>
              <a:rPr sz="1500" b="1" spc="-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spc="-50" dirty="0">
                <a:solidFill>
                  <a:srgbClr val="134F5C"/>
                </a:solidFill>
                <a:latin typeface="Palatino Linotype"/>
                <a:cs typeface="Palatino Linotype"/>
              </a:rPr>
              <a:t>a </a:t>
            </a:r>
            <a:r>
              <a:rPr sz="1500" b="1" dirty="0">
                <a:solidFill>
                  <a:srgbClr val="134F5C"/>
                </a:solidFill>
                <a:latin typeface="Palatino Linotype"/>
                <a:cs typeface="Palatino Linotype"/>
              </a:rPr>
              <a:t>reliable</a:t>
            </a:r>
            <a:r>
              <a:rPr sz="1500" b="1" spc="-2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134F5C"/>
                </a:solidFill>
                <a:latin typeface="Palatino Linotype"/>
                <a:cs typeface="Palatino Linotype"/>
              </a:rPr>
              <a:t>measure</a:t>
            </a:r>
            <a:r>
              <a:rPr sz="1500" b="1" spc="-2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spc="-45" dirty="0">
                <a:solidFill>
                  <a:srgbClr val="134F5C"/>
                </a:solidFill>
                <a:latin typeface="Palatino Linotype"/>
                <a:cs typeface="Palatino Linotype"/>
              </a:rPr>
              <a:t>of</a:t>
            </a:r>
            <a:r>
              <a:rPr sz="1500" b="1" spc="-13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vegetation</a:t>
            </a:r>
            <a:r>
              <a:rPr sz="1500" b="1" spc="-20" dirty="0">
                <a:solidFill>
                  <a:srgbClr val="134F5C"/>
                </a:solidFill>
                <a:latin typeface="Palatino Linotype"/>
                <a:cs typeface="Palatino Linotype"/>
              </a:rPr>
              <a:t> density</a:t>
            </a:r>
            <a:r>
              <a:rPr sz="1500" b="1" spc="-25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dirty="0">
                <a:solidFill>
                  <a:srgbClr val="134F5C"/>
                </a:solidFill>
                <a:latin typeface="Palatino Linotype"/>
                <a:cs typeface="Palatino Linotype"/>
              </a:rPr>
              <a:t>and</a:t>
            </a:r>
            <a:r>
              <a:rPr sz="1500" b="1" spc="-20" dirty="0">
                <a:solidFill>
                  <a:srgbClr val="134F5C"/>
                </a:solidFill>
                <a:latin typeface="Palatino Linotype"/>
                <a:cs typeface="Palatino Linotype"/>
              </a:rPr>
              <a:t> </a:t>
            </a:r>
            <a:r>
              <a:rPr sz="1500" b="1" spc="-10" dirty="0">
                <a:solidFill>
                  <a:srgbClr val="134F5C"/>
                </a:solidFill>
                <a:latin typeface="Palatino Linotype"/>
                <a:cs typeface="Palatino Linotype"/>
              </a:rPr>
              <a:t>health.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1787"/>
            <a:ext cx="9144000" cy="4652010"/>
            <a:chOff x="0" y="491787"/>
            <a:chExt cx="9144000" cy="46520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91787"/>
              <a:ext cx="9144000" cy="46517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553700"/>
              <a:ext cx="8839198" cy="40410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90000" y="60268"/>
            <a:ext cx="6938009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i="1" spc="-220" dirty="0">
                <a:solidFill>
                  <a:srgbClr val="F4F6F0"/>
                </a:solidFill>
                <a:latin typeface="Georgia"/>
                <a:cs typeface="Georgia"/>
              </a:rPr>
              <a:t>Complete</a:t>
            </a:r>
            <a:r>
              <a:rPr sz="2750" i="1" spc="-70" dirty="0">
                <a:solidFill>
                  <a:srgbClr val="F4F6F0"/>
                </a:solidFill>
                <a:latin typeface="Georgia"/>
                <a:cs typeface="Georgia"/>
              </a:rPr>
              <a:t> </a:t>
            </a:r>
            <a:r>
              <a:rPr sz="2750" i="1" spc="-190" dirty="0">
                <a:solidFill>
                  <a:srgbClr val="F4F6F0"/>
                </a:solidFill>
                <a:latin typeface="Georgia"/>
                <a:cs typeface="Georgia"/>
              </a:rPr>
              <a:t>Pipeline</a:t>
            </a:r>
            <a:r>
              <a:rPr sz="2750" i="1" spc="-75" dirty="0">
                <a:solidFill>
                  <a:srgbClr val="F4F6F0"/>
                </a:solidFill>
                <a:latin typeface="Georgia"/>
                <a:cs typeface="Georgia"/>
              </a:rPr>
              <a:t> </a:t>
            </a:r>
            <a:r>
              <a:rPr sz="2750" i="1" spc="-190" dirty="0">
                <a:solidFill>
                  <a:srgbClr val="F4F6F0"/>
                </a:solidFill>
                <a:latin typeface="Georgia"/>
                <a:cs typeface="Georgia"/>
              </a:rPr>
              <a:t>of</a:t>
            </a:r>
            <a:r>
              <a:rPr sz="2750" i="1" spc="-70" dirty="0">
                <a:solidFill>
                  <a:srgbClr val="F4F6F0"/>
                </a:solidFill>
                <a:latin typeface="Georgia"/>
                <a:cs typeface="Georgia"/>
              </a:rPr>
              <a:t> </a:t>
            </a:r>
            <a:r>
              <a:rPr sz="2750" i="1" spc="-225" dirty="0">
                <a:solidFill>
                  <a:srgbClr val="F4F6F0"/>
                </a:solidFill>
                <a:latin typeface="Georgia"/>
                <a:cs typeface="Georgia"/>
              </a:rPr>
              <a:t>the</a:t>
            </a:r>
            <a:r>
              <a:rPr sz="2750" i="1" spc="-70" dirty="0">
                <a:solidFill>
                  <a:srgbClr val="F4F6F0"/>
                </a:solidFill>
                <a:latin typeface="Georgia"/>
                <a:cs typeface="Georgia"/>
              </a:rPr>
              <a:t> </a:t>
            </a:r>
            <a:r>
              <a:rPr sz="2750" i="1" spc="-280" dirty="0">
                <a:solidFill>
                  <a:srgbClr val="F4F6F0"/>
                </a:solidFill>
                <a:latin typeface="Georgia"/>
                <a:cs typeface="Georgia"/>
              </a:rPr>
              <a:t>Model</a:t>
            </a:r>
            <a:r>
              <a:rPr sz="2750" i="1" spc="-325" dirty="0">
                <a:solidFill>
                  <a:srgbClr val="F4F6F0"/>
                </a:solidFill>
                <a:latin typeface="Georgia"/>
                <a:cs typeface="Georgia"/>
              </a:rPr>
              <a:t> </a:t>
            </a:r>
            <a:r>
              <a:rPr sz="2750" i="1" spc="-195" dirty="0">
                <a:solidFill>
                  <a:srgbClr val="F4F6F0"/>
                </a:solidFill>
                <a:latin typeface="Georgia"/>
                <a:cs typeface="Georgia"/>
              </a:rPr>
              <a:t>Architecture</a:t>
            </a:r>
            <a:endParaRPr sz="275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90" dirty="0"/>
              <a:t>31</a:t>
            </a:fld>
            <a:endParaRPr spc="9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3454" y="572571"/>
            <a:ext cx="55372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420" dirty="0"/>
              <a:t>Stage</a:t>
            </a:r>
            <a:r>
              <a:rPr sz="3000" spc="175" dirty="0"/>
              <a:t> </a:t>
            </a:r>
            <a:r>
              <a:rPr sz="3000" spc="240" dirty="0"/>
              <a:t>2</a:t>
            </a:r>
            <a:r>
              <a:rPr sz="3000" spc="175" dirty="0"/>
              <a:t> </a:t>
            </a:r>
            <a:r>
              <a:rPr sz="3000" spc="430" dirty="0"/>
              <a:t>and</a:t>
            </a:r>
            <a:r>
              <a:rPr sz="3000" spc="175" dirty="0"/>
              <a:t> </a:t>
            </a:r>
            <a:r>
              <a:rPr sz="3000" spc="420" dirty="0"/>
              <a:t>Stage</a:t>
            </a:r>
            <a:r>
              <a:rPr sz="3000" spc="175" dirty="0"/>
              <a:t> </a:t>
            </a:r>
            <a:r>
              <a:rPr sz="3000" spc="240" dirty="0"/>
              <a:t>3</a:t>
            </a:r>
            <a:r>
              <a:rPr sz="3000" spc="180" dirty="0"/>
              <a:t> </a:t>
            </a:r>
            <a:r>
              <a:rPr sz="3000" spc="345" dirty="0"/>
              <a:t>Results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553900" y="1130874"/>
            <a:ext cx="8093075" cy="3502025"/>
            <a:chOff x="553900" y="1130874"/>
            <a:chExt cx="8093075" cy="3502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000" y="1168975"/>
              <a:ext cx="4076974" cy="34258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72950" y="1149924"/>
              <a:ext cx="4115435" cy="3463925"/>
            </a:xfrm>
            <a:custGeom>
              <a:avLst/>
              <a:gdLst/>
              <a:ahLst/>
              <a:cxnLst/>
              <a:rect l="l" t="t" r="r" b="b"/>
              <a:pathLst>
                <a:path w="4115435" h="3463925">
                  <a:moveTo>
                    <a:pt x="0" y="0"/>
                  </a:moveTo>
                  <a:lnTo>
                    <a:pt x="4115074" y="0"/>
                  </a:lnTo>
                  <a:lnTo>
                    <a:pt x="4115074" y="3463922"/>
                  </a:lnTo>
                  <a:lnTo>
                    <a:pt x="0" y="346392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8975" y="1182775"/>
              <a:ext cx="3939901" cy="339822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49925" y="1163724"/>
              <a:ext cx="3978275" cy="3436620"/>
            </a:xfrm>
            <a:custGeom>
              <a:avLst/>
              <a:gdLst/>
              <a:ahLst/>
              <a:cxnLst/>
              <a:rect l="l" t="t" r="r" b="b"/>
              <a:pathLst>
                <a:path w="3978275" h="3436620">
                  <a:moveTo>
                    <a:pt x="0" y="0"/>
                  </a:moveTo>
                  <a:lnTo>
                    <a:pt x="3978001" y="0"/>
                  </a:lnTo>
                  <a:lnTo>
                    <a:pt x="3978001" y="3436326"/>
                  </a:lnTo>
                  <a:lnTo>
                    <a:pt x="0" y="343632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90" dirty="0"/>
              <a:t>32</a:t>
            </a:fld>
            <a:endParaRPr spc="9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4589" y="670695"/>
            <a:ext cx="37357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00" dirty="0"/>
              <a:t>Stage</a:t>
            </a:r>
            <a:r>
              <a:rPr sz="3600" spc="204" dirty="0"/>
              <a:t> </a:t>
            </a:r>
            <a:r>
              <a:rPr sz="3600" spc="635" dirty="0"/>
              <a:t>4</a:t>
            </a:r>
            <a:r>
              <a:rPr sz="3600" spc="204" dirty="0"/>
              <a:t> </a:t>
            </a:r>
            <a:r>
              <a:rPr sz="3600" spc="420" dirty="0"/>
              <a:t>Results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950" y="1283925"/>
            <a:ext cx="7854876" cy="33108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90" dirty="0"/>
              <a:t>33</a:t>
            </a:fld>
            <a:endParaRPr spc="9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1606" y="530496"/>
            <a:ext cx="30810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420" dirty="0"/>
              <a:t>Stage</a:t>
            </a:r>
            <a:r>
              <a:rPr sz="3000" spc="175" dirty="0"/>
              <a:t> </a:t>
            </a:r>
            <a:r>
              <a:rPr sz="3000" spc="254" dirty="0"/>
              <a:t>5</a:t>
            </a:r>
            <a:r>
              <a:rPr sz="3000" spc="180" dirty="0"/>
              <a:t> </a:t>
            </a:r>
            <a:r>
              <a:rPr sz="3000" spc="345" dirty="0"/>
              <a:t>Results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1095375" y="1098825"/>
            <a:ext cx="7059930" cy="3299460"/>
            <a:chOff x="1095375" y="1098825"/>
            <a:chExt cx="7059930" cy="32994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375" y="1098825"/>
              <a:ext cx="3452799" cy="32991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3326" y="1098825"/>
              <a:ext cx="3251398" cy="32991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90" dirty="0"/>
              <a:t>34</a:t>
            </a:fld>
            <a:endParaRPr spc="9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635">
              <a:lnSpc>
                <a:spcPct val="100000"/>
              </a:lnSpc>
              <a:spcBef>
                <a:spcPts val="100"/>
              </a:spcBef>
            </a:pPr>
            <a:r>
              <a:rPr spc="295" dirty="0"/>
              <a:t>Final</a:t>
            </a:r>
            <a:r>
              <a:rPr spc="170" dirty="0"/>
              <a:t> </a:t>
            </a:r>
            <a:r>
              <a:rPr spc="310" dirty="0"/>
              <a:t>Results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64900" y="1255000"/>
            <a:ext cx="7873365" cy="1847850"/>
            <a:chOff x="664900" y="1255000"/>
            <a:chExt cx="7873365" cy="1847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900" y="1255000"/>
              <a:ext cx="3870074" cy="18478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0625" y="1293675"/>
              <a:ext cx="3777074" cy="180917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25875" y="3361607"/>
            <a:ext cx="3742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4147"/>
                </a:solidFill>
                <a:latin typeface="Palatino Linotype"/>
                <a:cs typeface="Palatino Linotype"/>
              </a:rPr>
              <a:t>Benkmura</a:t>
            </a:r>
            <a:r>
              <a:rPr sz="2400" b="1" spc="-1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2400" b="1" spc="-25" dirty="0">
                <a:solidFill>
                  <a:srgbClr val="334147"/>
                </a:solidFill>
                <a:latin typeface="Palatino Linotype"/>
                <a:cs typeface="Palatino Linotype"/>
              </a:rPr>
              <a:t>Health </a:t>
            </a:r>
            <a:r>
              <a:rPr sz="2400" b="1" spc="-30" dirty="0">
                <a:solidFill>
                  <a:srgbClr val="334147"/>
                </a:solidFill>
                <a:latin typeface="Palatino Linotype"/>
                <a:cs typeface="Palatino Linotype"/>
              </a:rPr>
              <a:t>Analysis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90" dirty="0"/>
              <a:t>35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4899687" y="3362624"/>
            <a:ext cx="32308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45" dirty="0">
                <a:solidFill>
                  <a:srgbClr val="334147"/>
                </a:solidFill>
                <a:latin typeface="Palatino Linotype"/>
                <a:cs typeface="Palatino Linotype"/>
              </a:rPr>
              <a:t>Debadihi</a:t>
            </a:r>
            <a:r>
              <a:rPr sz="2200" b="1" spc="-40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2200" b="1" spc="-35" dirty="0">
                <a:solidFill>
                  <a:srgbClr val="334147"/>
                </a:solidFill>
                <a:latin typeface="Palatino Linotype"/>
                <a:cs typeface="Palatino Linotype"/>
              </a:rPr>
              <a:t>Health</a:t>
            </a:r>
            <a:r>
              <a:rPr sz="2200" b="1" spc="-24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2200" b="1" spc="-30" dirty="0">
                <a:solidFill>
                  <a:srgbClr val="334147"/>
                </a:solidFill>
                <a:latin typeface="Palatino Linotype"/>
                <a:cs typeface="Palatino Linotype"/>
              </a:rPr>
              <a:t>Analysis</a:t>
            </a:r>
            <a:endParaRPr sz="22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57399" y="548699"/>
            <a:ext cx="8029575" cy="4046220"/>
            <a:chOff x="557399" y="548699"/>
            <a:chExt cx="8029575" cy="4046220"/>
          </a:xfrm>
        </p:grpSpPr>
        <p:sp>
          <p:nvSpPr>
            <p:cNvPr id="4" name="object 4"/>
            <p:cNvSpPr/>
            <p:nvPr/>
          </p:nvSpPr>
          <p:spPr>
            <a:xfrm>
              <a:off x="557399" y="548699"/>
              <a:ext cx="8029575" cy="4046220"/>
            </a:xfrm>
            <a:custGeom>
              <a:avLst/>
              <a:gdLst/>
              <a:ahLst/>
              <a:cxnLst/>
              <a:rect l="l" t="t" r="r" b="b"/>
              <a:pathLst>
                <a:path w="8029575" h="4046220">
                  <a:moveTo>
                    <a:pt x="8029199" y="4046099"/>
                  </a:moveTo>
                  <a:lnTo>
                    <a:pt x="0" y="4046099"/>
                  </a:lnTo>
                  <a:lnTo>
                    <a:pt x="0" y="0"/>
                  </a:lnTo>
                  <a:lnTo>
                    <a:pt x="8029199" y="0"/>
                  </a:lnTo>
                  <a:lnTo>
                    <a:pt x="8029199" y="4046099"/>
                  </a:lnTo>
                  <a:close/>
                </a:path>
              </a:pathLst>
            </a:custGeom>
            <a:solidFill>
              <a:srgbClr val="F4F6F0">
                <a:alpha val="87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499" y="637539"/>
              <a:ext cx="7850999" cy="38684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4675" y="643725"/>
              <a:ext cx="6302949" cy="38493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90" dirty="0"/>
              <a:t>36</a:t>
            </a:fld>
            <a:endParaRPr spc="9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7399" y="140212"/>
            <a:ext cx="8029575" cy="4455160"/>
            <a:chOff x="557399" y="140212"/>
            <a:chExt cx="8029575" cy="4455160"/>
          </a:xfrm>
        </p:grpSpPr>
        <p:sp>
          <p:nvSpPr>
            <p:cNvPr id="3" name="object 3"/>
            <p:cNvSpPr/>
            <p:nvPr/>
          </p:nvSpPr>
          <p:spPr>
            <a:xfrm>
              <a:off x="1041149" y="154500"/>
              <a:ext cx="7061834" cy="699135"/>
            </a:xfrm>
            <a:custGeom>
              <a:avLst/>
              <a:gdLst/>
              <a:ahLst/>
              <a:cxnLst/>
              <a:rect l="l" t="t" r="r" b="b"/>
              <a:pathLst>
                <a:path w="7061834" h="699135">
                  <a:moveTo>
                    <a:pt x="7061699" y="698999"/>
                  </a:moveTo>
                  <a:lnTo>
                    <a:pt x="0" y="698999"/>
                  </a:lnTo>
                  <a:lnTo>
                    <a:pt x="0" y="0"/>
                  </a:lnTo>
                  <a:lnTo>
                    <a:pt x="7061699" y="0"/>
                  </a:lnTo>
                  <a:lnTo>
                    <a:pt x="7061699" y="698999"/>
                  </a:lnTo>
                  <a:close/>
                </a:path>
              </a:pathLst>
            </a:custGeom>
            <a:solidFill>
              <a:srgbClr val="C5F168">
                <a:alpha val="685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1149" y="154500"/>
              <a:ext cx="7061834" cy="699135"/>
            </a:xfrm>
            <a:custGeom>
              <a:avLst/>
              <a:gdLst/>
              <a:ahLst/>
              <a:cxnLst/>
              <a:rect l="l" t="t" r="r" b="b"/>
              <a:pathLst>
                <a:path w="7061834" h="699135">
                  <a:moveTo>
                    <a:pt x="0" y="0"/>
                  </a:moveTo>
                  <a:lnTo>
                    <a:pt x="7061699" y="0"/>
                  </a:lnTo>
                  <a:lnTo>
                    <a:pt x="7061699" y="698999"/>
                  </a:lnTo>
                  <a:lnTo>
                    <a:pt x="0" y="6989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C34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7250" y="252438"/>
            <a:ext cx="3075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315" dirty="0">
                <a:solidFill>
                  <a:srgbClr val="3D85C6"/>
                </a:solidFill>
              </a:rPr>
              <a:t>Project</a:t>
            </a:r>
            <a:r>
              <a:rPr sz="2800" spc="160" dirty="0">
                <a:solidFill>
                  <a:srgbClr val="3D85C6"/>
                </a:solidFill>
              </a:rPr>
              <a:t> </a:t>
            </a:r>
            <a:r>
              <a:rPr sz="2800" spc="310" dirty="0">
                <a:solidFill>
                  <a:srgbClr val="3D85C6"/>
                </a:solidFill>
              </a:rPr>
              <a:t>Timeline</a:t>
            </a:r>
            <a:endParaRPr sz="2800"/>
          </a:p>
        </p:txBody>
      </p:sp>
      <p:grpSp>
        <p:nvGrpSpPr>
          <p:cNvPr id="6" name="object 6"/>
          <p:cNvGrpSpPr/>
          <p:nvPr/>
        </p:nvGrpSpPr>
        <p:grpSpPr>
          <a:xfrm>
            <a:off x="-114300" y="1620328"/>
            <a:ext cx="9372600" cy="2207895"/>
            <a:chOff x="-114300" y="1620328"/>
            <a:chExt cx="9372600" cy="2207895"/>
          </a:xfrm>
        </p:grpSpPr>
        <p:sp>
          <p:nvSpPr>
            <p:cNvPr id="7" name="object 7"/>
            <p:cNvSpPr/>
            <p:nvPr/>
          </p:nvSpPr>
          <p:spPr>
            <a:xfrm>
              <a:off x="0" y="2218628"/>
              <a:ext cx="9144000" cy="1011555"/>
            </a:xfrm>
            <a:custGeom>
              <a:avLst/>
              <a:gdLst/>
              <a:ahLst/>
              <a:cxnLst/>
              <a:rect l="l" t="t" r="r" b="b"/>
              <a:pathLst>
                <a:path w="9144000" h="1011555">
                  <a:moveTo>
                    <a:pt x="9143999" y="0"/>
                  </a:moveTo>
                  <a:lnTo>
                    <a:pt x="8127999" y="0"/>
                  </a:lnTo>
                  <a:lnTo>
                    <a:pt x="8079081" y="2314"/>
                  </a:lnTo>
                  <a:lnTo>
                    <a:pt x="8031476" y="9115"/>
                  </a:lnTo>
                  <a:lnTo>
                    <a:pt x="7985400" y="20191"/>
                  </a:lnTo>
                  <a:lnTo>
                    <a:pt x="7941063" y="35331"/>
                  </a:lnTo>
                  <a:lnTo>
                    <a:pt x="7898681" y="54322"/>
                  </a:lnTo>
                  <a:lnTo>
                    <a:pt x="7858465" y="76953"/>
                  </a:lnTo>
                  <a:lnTo>
                    <a:pt x="7820628" y="103012"/>
                  </a:lnTo>
                  <a:lnTo>
                    <a:pt x="7785384" y="132286"/>
                  </a:lnTo>
                  <a:lnTo>
                    <a:pt x="7752946" y="164565"/>
                  </a:lnTo>
                  <a:lnTo>
                    <a:pt x="7723526" y="199636"/>
                  </a:lnTo>
                  <a:lnTo>
                    <a:pt x="7697338" y="237287"/>
                  </a:lnTo>
                  <a:lnTo>
                    <a:pt x="7674594" y="277307"/>
                  </a:lnTo>
                  <a:lnTo>
                    <a:pt x="7655508" y="319484"/>
                  </a:lnTo>
                  <a:lnTo>
                    <a:pt x="7640293" y="363606"/>
                  </a:lnTo>
                  <a:lnTo>
                    <a:pt x="7629161" y="409460"/>
                  </a:lnTo>
                  <a:lnTo>
                    <a:pt x="7622325" y="456836"/>
                  </a:lnTo>
                  <a:lnTo>
                    <a:pt x="7619999" y="505521"/>
                  </a:lnTo>
                  <a:lnTo>
                    <a:pt x="7617674" y="554206"/>
                  </a:lnTo>
                  <a:lnTo>
                    <a:pt x="7610838" y="601581"/>
                  </a:lnTo>
                  <a:lnTo>
                    <a:pt x="7599706" y="647436"/>
                  </a:lnTo>
                  <a:lnTo>
                    <a:pt x="7584491" y="691557"/>
                  </a:lnTo>
                  <a:lnTo>
                    <a:pt x="7565405" y="733734"/>
                  </a:lnTo>
                  <a:lnTo>
                    <a:pt x="7542661" y="773754"/>
                  </a:lnTo>
                  <a:lnTo>
                    <a:pt x="7516473" y="811405"/>
                  </a:lnTo>
                  <a:lnTo>
                    <a:pt x="7487053" y="846477"/>
                  </a:lnTo>
                  <a:lnTo>
                    <a:pt x="7454615" y="878756"/>
                  </a:lnTo>
                  <a:lnTo>
                    <a:pt x="7419371" y="908030"/>
                  </a:lnTo>
                  <a:lnTo>
                    <a:pt x="7381534" y="934089"/>
                  </a:lnTo>
                  <a:lnTo>
                    <a:pt x="7341318" y="956720"/>
                  </a:lnTo>
                  <a:lnTo>
                    <a:pt x="7298936" y="975712"/>
                  </a:lnTo>
                  <a:lnTo>
                    <a:pt x="7254599" y="990852"/>
                  </a:lnTo>
                  <a:lnTo>
                    <a:pt x="7208523" y="1001928"/>
                  </a:lnTo>
                  <a:lnTo>
                    <a:pt x="7160918" y="1008730"/>
                  </a:lnTo>
                  <a:lnTo>
                    <a:pt x="7111999" y="1011044"/>
                  </a:lnTo>
                  <a:lnTo>
                    <a:pt x="7063075" y="1008730"/>
                  </a:lnTo>
                  <a:lnTo>
                    <a:pt x="7015467" y="1001928"/>
                  </a:lnTo>
                  <a:lnTo>
                    <a:pt x="6969387" y="990852"/>
                  </a:lnTo>
                  <a:lnTo>
                    <a:pt x="6925049" y="975712"/>
                  </a:lnTo>
                  <a:lnTo>
                    <a:pt x="6882665" y="956720"/>
                  </a:lnTo>
                  <a:lnTo>
                    <a:pt x="6842449" y="934089"/>
                  </a:lnTo>
                  <a:lnTo>
                    <a:pt x="6804613" y="908030"/>
                  </a:lnTo>
                  <a:lnTo>
                    <a:pt x="6769370" y="878756"/>
                  </a:lnTo>
                  <a:lnTo>
                    <a:pt x="6736934" y="846477"/>
                  </a:lnTo>
                  <a:lnTo>
                    <a:pt x="6707516" y="811405"/>
                  </a:lnTo>
                  <a:lnTo>
                    <a:pt x="6681329" y="773754"/>
                  </a:lnTo>
                  <a:lnTo>
                    <a:pt x="6658588" y="733734"/>
                  </a:lnTo>
                  <a:lnTo>
                    <a:pt x="6639504" y="691557"/>
                  </a:lnTo>
                  <a:lnTo>
                    <a:pt x="6624290" y="647436"/>
                  </a:lnTo>
                  <a:lnTo>
                    <a:pt x="6613159" y="601581"/>
                  </a:lnTo>
                  <a:lnTo>
                    <a:pt x="6606325" y="554206"/>
                  </a:lnTo>
                  <a:lnTo>
                    <a:pt x="6603999" y="505521"/>
                  </a:lnTo>
                  <a:lnTo>
                    <a:pt x="6601674" y="456836"/>
                  </a:lnTo>
                  <a:lnTo>
                    <a:pt x="6594840" y="409460"/>
                  </a:lnTo>
                  <a:lnTo>
                    <a:pt x="6583709" y="363606"/>
                  </a:lnTo>
                  <a:lnTo>
                    <a:pt x="6568495" y="319484"/>
                  </a:lnTo>
                  <a:lnTo>
                    <a:pt x="6549411" y="277307"/>
                  </a:lnTo>
                  <a:lnTo>
                    <a:pt x="6526670" y="237287"/>
                  </a:lnTo>
                  <a:lnTo>
                    <a:pt x="6500483" y="199636"/>
                  </a:lnTo>
                  <a:lnTo>
                    <a:pt x="6471066" y="164565"/>
                  </a:lnTo>
                  <a:lnTo>
                    <a:pt x="6438629" y="132286"/>
                  </a:lnTo>
                  <a:lnTo>
                    <a:pt x="6403386" y="103012"/>
                  </a:lnTo>
                  <a:lnTo>
                    <a:pt x="6365550" y="76953"/>
                  </a:lnTo>
                  <a:lnTo>
                    <a:pt x="6325334" y="54322"/>
                  </a:lnTo>
                  <a:lnTo>
                    <a:pt x="6282950" y="35331"/>
                  </a:lnTo>
                  <a:lnTo>
                    <a:pt x="6238612" y="20191"/>
                  </a:lnTo>
                  <a:lnTo>
                    <a:pt x="6192532" y="9115"/>
                  </a:lnTo>
                  <a:lnTo>
                    <a:pt x="6144924" y="2314"/>
                  </a:lnTo>
                  <a:lnTo>
                    <a:pt x="6095999" y="0"/>
                  </a:lnTo>
                  <a:lnTo>
                    <a:pt x="6047075" y="2314"/>
                  </a:lnTo>
                  <a:lnTo>
                    <a:pt x="5999467" y="9115"/>
                  </a:lnTo>
                  <a:lnTo>
                    <a:pt x="5953387" y="20191"/>
                  </a:lnTo>
                  <a:lnTo>
                    <a:pt x="5909049" y="35331"/>
                  </a:lnTo>
                  <a:lnTo>
                    <a:pt x="5866666" y="54322"/>
                  </a:lnTo>
                  <a:lnTo>
                    <a:pt x="5826449" y="76953"/>
                  </a:lnTo>
                  <a:lnTo>
                    <a:pt x="5788614" y="103012"/>
                  </a:lnTo>
                  <a:lnTo>
                    <a:pt x="5753371" y="132286"/>
                  </a:lnTo>
                  <a:lnTo>
                    <a:pt x="5720934" y="164565"/>
                  </a:lnTo>
                  <a:lnTo>
                    <a:pt x="5691516" y="199636"/>
                  </a:lnTo>
                  <a:lnTo>
                    <a:pt x="5665330" y="237287"/>
                  </a:lnTo>
                  <a:lnTo>
                    <a:pt x="5642588" y="277307"/>
                  </a:lnTo>
                  <a:lnTo>
                    <a:pt x="5623504" y="319484"/>
                  </a:lnTo>
                  <a:lnTo>
                    <a:pt x="5608290" y="363606"/>
                  </a:lnTo>
                  <a:lnTo>
                    <a:pt x="5597160" y="409460"/>
                  </a:lnTo>
                  <a:lnTo>
                    <a:pt x="5590325" y="456836"/>
                  </a:lnTo>
                  <a:lnTo>
                    <a:pt x="5588000" y="505521"/>
                  </a:lnTo>
                  <a:lnTo>
                    <a:pt x="5585675" y="554206"/>
                  </a:lnTo>
                  <a:lnTo>
                    <a:pt x="5578840" y="601581"/>
                  </a:lnTo>
                  <a:lnTo>
                    <a:pt x="5567710" y="647436"/>
                  </a:lnTo>
                  <a:lnTo>
                    <a:pt x="5552496" y="691557"/>
                  </a:lnTo>
                  <a:lnTo>
                    <a:pt x="5533412" y="733734"/>
                  </a:lnTo>
                  <a:lnTo>
                    <a:pt x="5510670" y="773754"/>
                  </a:lnTo>
                  <a:lnTo>
                    <a:pt x="5484484" y="811405"/>
                  </a:lnTo>
                  <a:lnTo>
                    <a:pt x="5455066" y="846477"/>
                  </a:lnTo>
                  <a:lnTo>
                    <a:pt x="5422629" y="878756"/>
                  </a:lnTo>
                  <a:lnTo>
                    <a:pt x="5387386" y="908030"/>
                  </a:lnTo>
                  <a:lnTo>
                    <a:pt x="5349550" y="934089"/>
                  </a:lnTo>
                  <a:lnTo>
                    <a:pt x="5309334" y="956720"/>
                  </a:lnTo>
                  <a:lnTo>
                    <a:pt x="5266950" y="975712"/>
                  </a:lnTo>
                  <a:lnTo>
                    <a:pt x="5222612" y="990852"/>
                  </a:lnTo>
                  <a:lnTo>
                    <a:pt x="5176533" y="1001928"/>
                  </a:lnTo>
                  <a:lnTo>
                    <a:pt x="5128924" y="1008730"/>
                  </a:lnTo>
                  <a:lnTo>
                    <a:pt x="5080000" y="1011044"/>
                  </a:lnTo>
                  <a:lnTo>
                    <a:pt x="5031076" y="1008730"/>
                  </a:lnTo>
                  <a:lnTo>
                    <a:pt x="4983467" y="1001928"/>
                  </a:lnTo>
                  <a:lnTo>
                    <a:pt x="4937387" y="990852"/>
                  </a:lnTo>
                  <a:lnTo>
                    <a:pt x="4893049" y="975712"/>
                  </a:lnTo>
                  <a:lnTo>
                    <a:pt x="4850666" y="956720"/>
                  </a:lnTo>
                  <a:lnTo>
                    <a:pt x="4810449" y="934089"/>
                  </a:lnTo>
                  <a:lnTo>
                    <a:pt x="4772613" y="908030"/>
                  </a:lnTo>
                  <a:lnTo>
                    <a:pt x="4737371" y="878756"/>
                  </a:lnTo>
                  <a:lnTo>
                    <a:pt x="4704934" y="846477"/>
                  </a:lnTo>
                  <a:lnTo>
                    <a:pt x="4675516" y="811405"/>
                  </a:lnTo>
                  <a:lnTo>
                    <a:pt x="4649329" y="773754"/>
                  </a:lnTo>
                  <a:lnTo>
                    <a:pt x="4626588" y="733734"/>
                  </a:lnTo>
                  <a:lnTo>
                    <a:pt x="4607504" y="691557"/>
                  </a:lnTo>
                  <a:lnTo>
                    <a:pt x="4592290" y="647436"/>
                  </a:lnTo>
                  <a:lnTo>
                    <a:pt x="4581159" y="601581"/>
                  </a:lnTo>
                  <a:lnTo>
                    <a:pt x="4574325" y="554206"/>
                  </a:lnTo>
                  <a:lnTo>
                    <a:pt x="4571999" y="505521"/>
                  </a:lnTo>
                  <a:lnTo>
                    <a:pt x="4569674" y="456836"/>
                  </a:lnTo>
                  <a:lnTo>
                    <a:pt x="4562840" y="409460"/>
                  </a:lnTo>
                  <a:lnTo>
                    <a:pt x="4551709" y="363606"/>
                  </a:lnTo>
                  <a:lnTo>
                    <a:pt x="4536495" y="319484"/>
                  </a:lnTo>
                  <a:lnTo>
                    <a:pt x="4517411" y="277307"/>
                  </a:lnTo>
                  <a:lnTo>
                    <a:pt x="4494670" y="237287"/>
                  </a:lnTo>
                  <a:lnTo>
                    <a:pt x="4468484" y="199636"/>
                  </a:lnTo>
                  <a:lnTo>
                    <a:pt x="4439066" y="164565"/>
                  </a:lnTo>
                  <a:lnTo>
                    <a:pt x="4406629" y="132286"/>
                  </a:lnTo>
                  <a:lnTo>
                    <a:pt x="4371386" y="103012"/>
                  </a:lnTo>
                  <a:lnTo>
                    <a:pt x="4333550" y="76953"/>
                  </a:lnTo>
                  <a:lnTo>
                    <a:pt x="4293334" y="54322"/>
                  </a:lnTo>
                  <a:lnTo>
                    <a:pt x="4250951" y="35331"/>
                  </a:lnTo>
                  <a:lnTo>
                    <a:pt x="4206613" y="20191"/>
                  </a:lnTo>
                  <a:lnTo>
                    <a:pt x="4160533" y="9115"/>
                  </a:lnTo>
                  <a:lnTo>
                    <a:pt x="4112924" y="2314"/>
                  </a:lnTo>
                  <a:lnTo>
                    <a:pt x="4064000" y="0"/>
                  </a:lnTo>
                  <a:lnTo>
                    <a:pt x="4015076" y="2314"/>
                  </a:lnTo>
                  <a:lnTo>
                    <a:pt x="3967467" y="9115"/>
                  </a:lnTo>
                  <a:lnTo>
                    <a:pt x="3921387" y="20191"/>
                  </a:lnTo>
                  <a:lnTo>
                    <a:pt x="3877049" y="35331"/>
                  </a:lnTo>
                  <a:lnTo>
                    <a:pt x="3834666" y="54322"/>
                  </a:lnTo>
                  <a:lnTo>
                    <a:pt x="3794450" y="76953"/>
                  </a:lnTo>
                  <a:lnTo>
                    <a:pt x="3756614" y="103012"/>
                  </a:lnTo>
                  <a:lnTo>
                    <a:pt x="3721371" y="132286"/>
                  </a:lnTo>
                  <a:lnTo>
                    <a:pt x="3688934" y="164565"/>
                  </a:lnTo>
                  <a:lnTo>
                    <a:pt x="3659516" y="199636"/>
                  </a:lnTo>
                  <a:lnTo>
                    <a:pt x="3633330" y="237287"/>
                  </a:lnTo>
                  <a:lnTo>
                    <a:pt x="3610588" y="277307"/>
                  </a:lnTo>
                  <a:lnTo>
                    <a:pt x="3591504" y="319484"/>
                  </a:lnTo>
                  <a:lnTo>
                    <a:pt x="3576290" y="363606"/>
                  </a:lnTo>
                  <a:lnTo>
                    <a:pt x="3565160" y="409460"/>
                  </a:lnTo>
                  <a:lnTo>
                    <a:pt x="3558325" y="456836"/>
                  </a:lnTo>
                  <a:lnTo>
                    <a:pt x="3556000" y="505521"/>
                  </a:lnTo>
                  <a:lnTo>
                    <a:pt x="3553674" y="554206"/>
                  </a:lnTo>
                  <a:lnTo>
                    <a:pt x="3546840" y="601581"/>
                  </a:lnTo>
                  <a:lnTo>
                    <a:pt x="3535709" y="647436"/>
                  </a:lnTo>
                  <a:lnTo>
                    <a:pt x="3520495" y="691557"/>
                  </a:lnTo>
                  <a:lnTo>
                    <a:pt x="3501410" y="733734"/>
                  </a:lnTo>
                  <a:lnTo>
                    <a:pt x="3478668" y="773754"/>
                  </a:lnTo>
                  <a:lnTo>
                    <a:pt x="3452482" y="811405"/>
                  </a:lnTo>
                  <a:lnTo>
                    <a:pt x="3423063" y="846477"/>
                  </a:lnTo>
                  <a:lnTo>
                    <a:pt x="3390626" y="878756"/>
                  </a:lnTo>
                  <a:lnTo>
                    <a:pt x="3355383" y="908030"/>
                  </a:lnTo>
                  <a:lnTo>
                    <a:pt x="3317547" y="934089"/>
                  </a:lnTo>
                  <a:lnTo>
                    <a:pt x="3277331" y="956720"/>
                  </a:lnTo>
                  <a:lnTo>
                    <a:pt x="3234947" y="975712"/>
                  </a:lnTo>
                  <a:lnTo>
                    <a:pt x="3190609" y="990852"/>
                  </a:lnTo>
                  <a:lnTo>
                    <a:pt x="3144530" y="1001928"/>
                  </a:lnTo>
                  <a:lnTo>
                    <a:pt x="3096923" y="1008730"/>
                  </a:lnTo>
                  <a:lnTo>
                    <a:pt x="3047999" y="1011044"/>
                  </a:lnTo>
                  <a:lnTo>
                    <a:pt x="2999076" y="1008730"/>
                  </a:lnTo>
                  <a:lnTo>
                    <a:pt x="2951469" y="1001928"/>
                  </a:lnTo>
                  <a:lnTo>
                    <a:pt x="2905390" y="990852"/>
                  </a:lnTo>
                  <a:lnTo>
                    <a:pt x="2861052" y="975712"/>
                  </a:lnTo>
                  <a:lnTo>
                    <a:pt x="2818669" y="956720"/>
                  </a:lnTo>
                  <a:lnTo>
                    <a:pt x="2778452" y="934089"/>
                  </a:lnTo>
                  <a:lnTo>
                    <a:pt x="2740616" y="908030"/>
                  </a:lnTo>
                  <a:lnTo>
                    <a:pt x="2705373" y="878756"/>
                  </a:lnTo>
                  <a:lnTo>
                    <a:pt x="2672936" y="846477"/>
                  </a:lnTo>
                  <a:lnTo>
                    <a:pt x="2643518" y="811405"/>
                  </a:lnTo>
                  <a:lnTo>
                    <a:pt x="2617331" y="773754"/>
                  </a:lnTo>
                  <a:lnTo>
                    <a:pt x="2594589" y="733734"/>
                  </a:lnTo>
                  <a:lnTo>
                    <a:pt x="2575505" y="691557"/>
                  </a:lnTo>
                  <a:lnTo>
                    <a:pt x="2560291" y="647436"/>
                  </a:lnTo>
                  <a:lnTo>
                    <a:pt x="2549160" y="601581"/>
                  </a:lnTo>
                  <a:lnTo>
                    <a:pt x="2542325" y="554206"/>
                  </a:lnTo>
                  <a:lnTo>
                    <a:pt x="2540000" y="505521"/>
                  </a:lnTo>
                  <a:lnTo>
                    <a:pt x="2537674" y="456836"/>
                  </a:lnTo>
                  <a:lnTo>
                    <a:pt x="2530840" y="409460"/>
                  </a:lnTo>
                  <a:lnTo>
                    <a:pt x="2519709" y="363606"/>
                  </a:lnTo>
                  <a:lnTo>
                    <a:pt x="2504495" y="319484"/>
                  </a:lnTo>
                  <a:lnTo>
                    <a:pt x="2485410" y="277307"/>
                  </a:lnTo>
                  <a:lnTo>
                    <a:pt x="2462668" y="237287"/>
                  </a:lnTo>
                  <a:lnTo>
                    <a:pt x="2436482" y="199636"/>
                  </a:lnTo>
                  <a:lnTo>
                    <a:pt x="2407063" y="164565"/>
                  </a:lnTo>
                  <a:lnTo>
                    <a:pt x="2374626" y="132286"/>
                  </a:lnTo>
                  <a:lnTo>
                    <a:pt x="2339383" y="103012"/>
                  </a:lnTo>
                  <a:lnTo>
                    <a:pt x="2301547" y="76953"/>
                  </a:lnTo>
                  <a:lnTo>
                    <a:pt x="2261331" y="54322"/>
                  </a:lnTo>
                  <a:lnTo>
                    <a:pt x="2218947" y="35331"/>
                  </a:lnTo>
                  <a:lnTo>
                    <a:pt x="2174609" y="20191"/>
                  </a:lnTo>
                  <a:lnTo>
                    <a:pt x="2128530" y="9115"/>
                  </a:lnTo>
                  <a:lnTo>
                    <a:pt x="2080923" y="2314"/>
                  </a:lnTo>
                  <a:lnTo>
                    <a:pt x="2031999" y="0"/>
                  </a:lnTo>
                  <a:lnTo>
                    <a:pt x="1983076" y="2314"/>
                  </a:lnTo>
                  <a:lnTo>
                    <a:pt x="1935468" y="9115"/>
                  </a:lnTo>
                  <a:lnTo>
                    <a:pt x="1889389" y="20191"/>
                  </a:lnTo>
                  <a:lnTo>
                    <a:pt x="1845052" y="35331"/>
                  </a:lnTo>
                  <a:lnTo>
                    <a:pt x="1802668" y="54322"/>
                  </a:lnTo>
                  <a:lnTo>
                    <a:pt x="1762452" y="76953"/>
                  </a:lnTo>
                  <a:lnTo>
                    <a:pt x="1724616" y="103012"/>
                  </a:lnTo>
                  <a:lnTo>
                    <a:pt x="1689373" y="132286"/>
                  </a:lnTo>
                  <a:lnTo>
                    <a:pt x="1656936" y="164565"/>
                  </a:lnTo>
                  <a:lnTo>
                    <a:pt x="1627518" y="199636"/>
                  </a:lnTo>
                  <a:lnTo>
                    <a:pt x="1601331" y="237287"/>
                  </a:lnTo>
                  <a:lnTo>
                    <a:pt x="1578589" y="277307"/>
                  </a:lnTo>
                  <a:lnTo>
                    <a:pt x="1559505" y="319484"/>
                  </a:lnTo>
                  <a:lnTo>
                    <a:pt x="1544290" y="363606"/>
                  </a:lnTo>
                  <a:lnTo>
                    <a:pt x="1533160" y="409460"/>
                  </a:lnTo>
                  <a:lnTo>
                    <a:pt x="1526325" y="456836"/>
                  </a:lnTo>
                  <a:lnTo>
                    <a:pt x="1523999" y="505521"/>
                  </a:lnTo>
                  <a:lnTo>
                    <a:pt x="1521674" y="554206"/>
                  </a:lnTo>
                  <a:lnTo>
                    <a:pt x="1514839" y="601581"/>
                  </a:lnTo>
                  <a:lnTo>
                    <a:pt x="1503709" y="647436"/>
                  </a:lnTo>
                  <a:lnTo>
                    <a:pt x="1488494" y="691557"/>
                  </a:lnTo>
                  <a:lnTo>
                    <a:pt x="1469410" y="733734"/>
                  </a:lnTo>
                  <a:lnTo>
                    <a:pt x="1446668" y="773754"/>
                  </a:lnTo>
                  <a:lnTo>
                    <a:pt x="1420481" y="811405"/>
                  </a:lnTo>
                  <a:lnTo>
                    <a:pt x="1391063" y="846477"/>
                  </a:lnTo>
                  <a:lnTo>
                    <a:pt x="1358626" y="878756"/>
                  </a:lnTo>
                  <a:lnTo>
                    <a:pt x="1323383" y="908030"/>
                  </a:lnTo>
                  <a:lnTo>
                    <a:pt x="1285547" y="934089"/>
                  </a:lnTo>
                  <a:lnTo>
                    <a:pt x="1245331" y="956720"/>
                  </a:lnTo>
                  <a:lnTo>
                    <a:pt x="1202947" y="975712"/>
                  </a:lnTo>
                  <a:lnTo>
                    <a:pt x="1158610" y="990852"/>
                  </a:lnTo>
                  <a:lnTo>
                    <a:pt x="1112531" y="1001928"/>
                  </a:lnTo>
                  <a:lnTo>
                    <a:pt x="1064923" y="1008730"/>
                  </a:lnTo>
                  <a:lnTo>
                    <a:pt x="1016000" y="1011044"/>
                  </a:lnTo>
                  <a:lnTo>
                    <a:pt x="0" y="1011044"/>
                  </a:lnTo>
                </a:path>
              </a:pathLst>
            </a:custGeom>
            <a:ln w="228599">
              <a:solidFill>
                <a:srgbClr val="8891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2218628"/>
              <a:ext cx="9144000" cy="1011555"/>
            </a:xfrm>
            <a:custGeom>
              <a:avLst/>
              <a:gdLst/>
              <a:ahLst/>
              <a:cxnLst/>
              <a:rect l="l" t="t" r="r" b="b"/>
              <a:pathLst>
                <a:path w="9144000" h="1011555">
                  <a:moveTo>
                    <a:pt x="9143999" y="0"/>
                  </a:moveTo>
                  <a:lnTo>
                    <a:pt x="8127999" y="0"/>
                  </a:lnTo>
                  <a:lnTo>
                    <a:pt x="8079081" y="2314"/>
                  </a:lnTo>
                  <a:lnTo>
                    <a:pt x="8031476" y="9115"/>
                  </a:lnTo>
                  <a:lnTo>
                    <a:pt x="7985400" y="20191"/>
                  </a:lnTo>
                  <a:lnTo>
                    <a:pt x="7941063" y="35331"/>
                  </a:lnTo>
                  <a:lnTo>
                    <a:pt x="7898681" y="54322"/>
                  </a:lnTo>
                  <a:lnTo>
                    <a:pt x="7858465" y="76953"/>
                  </a:lnTo>
                  <a:lnTo>
                    <a:pt x="7820628" y="103012"/>
                  </a:lnTo>
                  <a:lnTo>
                    <a:pt x="7785384" y="132286"/>
                  </a:lnTo>
                  <a:lnTo>
                    <a:pt x="7752946" y="164565"/>
                  </a:lnTo>
                  <a:lnTo>
                    <a:pt x="7723526" y="199636"/>
                  </a:lnTo>
                  <a:lnTo>
                    <a:pt x="7697338" y="237287"/>
                  </a:lnTo>
                  <a:lnTo>
                    <a:pt x="7674594" y="277307"/>
                  </a:lnTo>
                  <a:lnTo>
                    <a:pt x="7655508" y="319484"/>
                  </a:lnTo>
                  <a:lnTo>
                    <a:pt x="7640293" y="363606"/>
                  </a:lnTo>
                  <a:lnTo>
                    <a:pt x="7629161" y="409460"/>
                  </a:lnTo>
                  <a:lnTo>
                    <a:pt x="7622325" y="456836"/>
                  </a:lnTo>
                  <a:lnTo>
                    <a:pt x="7619999" y="505521"/>
                  </a:lnTo>
                  <a:lnTo>
                    <a:pt x="7617674" y="554206"/>
                  </a:lnTo>
                  <a:lnTo>
                    <a:pt x="7610838" y="601581"/>
                  </a:lnTo>
                  <a:lnTo>
                    <a:pt x="7599706" y="647436"/>
                  </a:lnTo>
                  <a:lnTo>
                    <a:pt x="7584491" y="691557"/>
                  </a:lnTo>
                  <a:lnTo>
                    <a:pt x="7565405" y="733734"/>
                  </a:lnTo>
                  <a:lnTo>
                    <a:pt x="7542661" y="773754"/>
                  </a:lnTo>
                  <a:lnTo>
                    <a:pt x="7516473" y="811405"/>
                  </a:lnTo>
                  <a:lnTo>
                    <a:pt x="7487053" y="846477"/>
                  </a:lnTo>
                  <a:lnTo>
                    <a:pt x="7454615" y="878756"/>
                  </a:lnTo>
                  <a:lnTo>
                    <a:pt x="7419371" y="908030"/>
                  </a:lnTo>
                  <a:lnTo>
                    <a:pt x="7381534" y="934089"/>
                  </a:lnTo>
                  <a:lnTo>
                    <a:pt x="7341318" y="956720"/>
                  </a:lnTo>
                  <a:lnTo>
                    <a:pt x="7298936" y="975712"/>
                  </a:lnTo>
                  <a:lnTo>
                    <a:pt x="7254599" y="990852"/>
                  </a:lnTo>
                  <a:lnTo>
                    <a:pt x="7208523" y="1001928"/>
                  </a:lnTo>
                  <a:lnTo>
                    <a:pt x="7160918" y="1008730"/>
                  </a:lnTo>
                  <a:lnTo>
                    <a:pt x="7111999" y="1011044"/>
                  </a:lnTo>
                  <a:lnTo>
                    <a:pt x="7063075" y="1008730"/>
                  </a:lnTo>
                  <a:lnTo>
                    <a:pt x="7015467" y="1001928"/>
                  </a:lnTo>
                  <a:lnTo>
                    <a:pt x="6969387" y="990852"/>
                  </a:lnTo>
                  <a:lnTo>
                    <a:pt x="6925049" y="975712"/>
                  </a:lnTo>
                  <a:lnTo>
                    <a:pt x="6882665" y="956720"/>
                  </a:lnTo>
                  <a:lnTo>
                    <a:pt x="6842449" y="934089"/>
                  </a:lnTo>
                  <a:lnTo>
                    <a:pt x="6804613" y="908030"/>
                  </a:lnTo>
                  <a:lnTo>
                    <a:pt x="6769370" y="878756"/>
                  </a:lnTo>
                  <a:lnTo>
                    <a:pt x="6736934" y="846477"/>
                  </a:lnTo>
                  <a:lnTo>
                    <a:pt x="6707516" y="811405"/>
                  </a:lnTo>
                  <a:lnTo>
                    <a:pt x="6681329" y="773754"/>
                  </a:lnTo>
                  <a:lnTo>
                    <a:pt x="6658588" y="733734"/>
                  </a:lnTo>
                  <a:lnTo>
                    <a:pt x="6639504" y="691557"/>
                  </a:lnTo>
                  <a:lnTo>
                    <a:pt x="6624290" y="647436"/>
                  </a:lnTo>
                  <a:lnTo>
                    <a:pt x="6613159" y="601581"/>
                  </a:lnTo>
                  <a:lnTo>
                    <a:pt x="6606325" y="554206"/>
                  </a:lnTo>
                  <a:lnTo>
                    <a:pt x="6603999" y="505521"/>
                  </a:lnTo>
                  <a:lnTo>
                    <a:pt x="6601674" y="456836"/>
                  </a:lnTo>
                  <a:lnTo>
                    <a:pt x="6594840" y="409460"/>
                  </a:lnTo>
                  <a:lnTo>
                    <a:pt x="6583709" y="363606"/>
                  </a:lnTo>
                  <a:lnTo>
                    <a:pt x="6568495" y="319484"/>
                  </a:lnTo>
                  <a:lnTo>
                    <a:pt x="6549411" y="277307"/>
                  </a:lnTo>
                  <a:lnTo>
                    <a:pt x="6526670" y="237287"/>
                  </a:lnTo>
                  <a:lnTo>
                    <a:pt x="6500483" y="199636"/>
                  </a:lnTo>
                  <a:lnTo>
                    <a:pt x="6471066" y="164565"/>
                  </a:lnTo>
                  <a:lnTo>
                    <a:pt x="6438629" y="132286"/>
                  </a:lnTo>
                  <a:lnTo>
                    <a:pt x="6403386" y="103012"/>
                  </a:lnTo>
                  <a:lnTo>
                    <a:pt x="6365550" y="76953"/>
                  </a:lnTo>
                  <a:lnTo>
                    <a:pt x="6325334" y="54322"/>
                  </a:lnTo>
                  <a:lnTo>
                    <a:pt x="6282950" y="35331"/>
                  </a:lnTo>
                  <a:lnTo>
                    <a:pt x="6238612" y="20191"/>
                  </a:lnTo>
                  <a:lnTo>
                    <a:pt x="6192532" y="9115"/>
                  </a:lnTo>
                  <a:lnTo>
                    <a:pt x="6144924" y="2314"/>
                  </a:lnTo>
                  <a:lnTo>
                    <a:pt x="6095999" y="0"/>
                  </a:lnTo>
                  <a:lnTo>
                    <a:pt x="6047075" y="2314"/>
                  </a:lnTo>
                  <a:lnTo>
                    <a:pt x="5999467" y="9115"/>
                  </a:lnTo>
                  <a:lnTo>
                    <a:pt x="5953387" y="20191"/>
                  </a:lnTo>
                  <a:lnTo>
                    <a:pt x="5909049" y="35331"/>
                  </a:lnTo>
                  <a:lnTo>
                    <a:pt x="5866666" y="54322"/>
                  </a:lnTo>
                  <a:lnTo>
                    <a:pt x="5826449" y="76953"/>
                  </a:lnTo>
                  <a:lnTo>
                    <a:pt x="5788614" y="103012"/>
                  </a:lnTo>
                  <a:lnTo>
                    <a:pt x="5753371" y="132286"/>
                  </a:lnTo>
                  <a:lnTo>
                    <a:pt x="5720934" y="164565"/>
                  </a:lnTo>
                  <a:lnTo>
                    <a:pt x="5691516" y="199636"/>
                  </a:lnTo>
                  <a:lnTo>
                    <a:pt x="5665330" y="237287"/>
                  </a:lnTo>
                  <a:lnTo>
                    <a:pt x="5642588" y="277307"/>
                  </a:lnTo>
                  <a:lnTo>
                    <a:pt x="5623504" y="319484"/>
                  </a:lnTo>
                  <a:lnTo>
                    <a:pt x="5608290" y="363606"/>
                  </a:lnTo>
                  <a:lnTo>
                    <a:pt x="5597160" y="409460"/>
                  </a:lnTo>
                  <a:lnTo>
                    <a:pt x="5590325" y="456836"/>
                  </a:lnTo>
                  <a:lnTo>
                    <a:pt x="5588000" y="505521"/>
                  </a:lnTo>
                  <a:lnTo>
                    <a:pt x="5585675" y="554206"/>
                  </a:lnTo>
                  <a:lnTo>
                    <a:pt x="5578840" y="601581"/>
                  </a:lnTo>
                  <a:lnTo>
                    <a:pt x="5567710" y="647436"/>
                  </a:lnTo>
                  <a:lnTo>
                    <a:pt x="5552496" y="691557"/>
                  </a:lnTo>
                  <a:lnTo>
                    <a:pt x="5533412" y="733734"/>
                  </a:lnTo>
                  <a:lnTo>
                    <a:pt x="5510670" y="773754"/>
                  </a:lnTo>
                  <a:lnTo>
                    <a:pt x="5484484" y="811405"/>
                  </a:lnTo>
                  <a:lnTo>
                    <a:pt x="5455066" y="846477"/>
                  </a:lnTo>
                  <a:lnTo>
                    <a:pt x="5422629" y="878756"/>
                  </a:lnTo>
                  <a:lnTo>
                    <a:pt x="5387386" y="908030"/>
                  </a:lnTo>
                  <a:lnTo>
                    <a:pt x="5349550" y="934089"/>
                  </a:lnTo>
                  <a:lnTo>
                    <a:pt x="5309334" y="956720"/>
                  </a:lnTo>
                  <a:lnTo>
                    <a:pt x="5266950" y="975712"/>
                  </a:lnTo>
                  <a:lnTo>
                    <a:pt x="5222612" y="990852"/>
                  </a:lnTo>
                  <a:lnTo>
                    <a:pt x="5176533" y="1001928"/>
                  </a:lnTo>
                  <a:lnTo>
                    <a:pt x="5128924" y="1008730"/>
                  </a:lnTo>
                  <a:lnTo>
                    <a:pt x="5080000" y="1011044"/>
                  </a:lnTo>
                  <a:lnTo>
                    <a:pt x="5031076" y="1008730"/>
                  </a:lnTo>
                  <a:lnTo>
                    <a:pt x="4983467" y="1001928"/>
                  </a:lnTo>
                  <a:lnTo>
                    <a:pt x="4937387" y="990852"/>
                  </a:lnTo>
                  <a:lnTo>
                    <a:pt x="4893049" y="975712"/>
                  </a:lnTo>
                  <a:lnTo>
                    <a:pt x="4850666" y="956720"/>
                  </a:lnTo>
                  <a:lnTo>
                    <a:pt x="4810449" y="934089"/>
                  </a:lnTo>
                  <a:lnTo>
                    <a:pt x="4772613" y="908030"/>
                  </a:lnTo>
                  <a:lnTo>
                    <a:pt x="4737371" y="878756"/>
                  </a:lnTo>
                  <a:lnTo>
                    <a:pt x="4704934" y="846477"/>
                  </a:lnTo>
                  <a:lnTo>
                    <a:pt x="4675516" y="811405"/>
                  </a:lnTo>
                  <a:lnTo>
                    <a:pt x="4649329" y="773754"/>
                  </a:lnTo>
                  <a:lnTo>
                    <a:pt x="4626588" y="733734"/>
                  </a:lnTo>
                  <a:lnTo>
                    <a:pt x="4607504" y="691557"/>
                  </a:lnTo>
                  <a:lnTo>
                    <a:pt x="4592290" y="647436"/>
                  </a:lnTo>
                  <a:lnTo>
                    <a:pt x="4581159" y="601581"/>
                  </a:lnTo>
                  <a:lnTo>
                    <a:pt x="4574325" y="554206"/>
                  </a:lnTo>
                  <a:lnTo>
                    <a:pt x="4571999" y="505521"/>
                  </a:lnTo>
                  <a:lnTo>
                    <a:pt x="4569674" y="456836"/>
                  </a:lnTo>
                  <a:lnTo>
                    <a:pt x="4562840" y="409460"/>
                  </a:lnTo>
                  <a:lnTo>
                    <a:pt x="4551709" y="363606"/>
                  </a:lnTo>
                  <a:lnTo>
                    <a:pt x="4536495" y="319484"/>
                  </a:lnTo>
                  <a:lnTo>
                    <a:pt x="4517411" y="277307"/>
                  </a:lnTo>
                  <a:lnTo>
                    <a:pt x="4494670" y="237287"/>
                  </a:lnTo>
                  <a:lnTo>
                    <a:pt x="4468484" y="199636"/>
                  </a:lnTo>
                  <a:lnTo>
                    <a:pt x="4439066" y="164565"/>
                  </a:lnTo>
                  <a:lnTo>
                    <a:pt x="4406629" y="132286"/>
                  </a:lnTo>
                  <a:lnTo>
                    <a:pt x="4371386" y="103012"/>
                  </a:lnTo>
                  <a:lnTo>
                    <a:pt x="4333550" y="76953"/>
                  </a:lnTo>
                  <a:lnTo>
                    <a:pt x="4293334" y="54322"/>
                  </a:lnTo>
                  <a:lnTo>
                    <a:pt x="4250951" y="35331"/>
                  </a:lnTo>
                  <a:lnTo>
                    <a:pt x="4206613" y="20191"/>
                  </a:lnTo>
                  <a:lnTo>
                    <a:pt x="4160533" y="9115"/>
                  </a:lnTo>
                  <a:lnTo>
                    <a:pt x="4112924" y="2314"/>
                  </a:lnTo>
                  <a:lnTo>
                    <a:pt x="4064000" y="0"/>
                  </a:lnTo>
                  <a:lnTo>
                    <a:pt x="4015076" y="2314"/>
                  </a:lnTo>
                  <a:lnTo>
                    <a:pt x="3967467" y="9115"/>
                  </a:lnTo>
                  <a:lnTo>
                    <a:pt x="3921387" y="20191"/>
                  </a:lnTo>
                  <a:lnTo>
                    <a:pt x="3877049" y="35331"/>
                  </a:lnTo>
                  <a:lnTo>
                    <a:pt x="3834666" y="54322"/>
                  </a:lnTo>
                  <a:lnTo>
                    <a:pt x="3794450" y="76953"/>
                  </a:lnTo>
                  <a:lnTo>
                    <a:pt x="3756614" y="103012"/>
                  </a:lnTo>
                  <a:lnTo>
                    <a:pt x="3721371" y="132286"/>
                  </a:lnTo>
                  <a:lnTo>
                    <a:pt x="3688934" y="164565"/>
                  </a:lnTo>
                  <a:lnTo>
                    <a:pt x="3659516" y="199636"/>
                  </a:lnTo>
                  <a:lnTo>
                    <a:pt x="3633330" y="237287"/>
                  </a:lnTo>
                  <a:lnTo>
                    <a:pt x="3610588" y="277307"/>
                  </a:lnTo>
                  <a:lnTo>
                    <a:pt x="3591504" y="319484"/>
                  </a:lnTo>
                  <a:lnTo>
                    <a:pt x="3576290" y="363606"/>
                  </a:lnTo>
                  <a:lnTo>
                    <a:pt x="3565160" y="409460"/>
                  </a:lnTo>
                  <a:lnTo>
                    <a:pt x="3558325" y="456836"/>
                  </a:lnTo>
                  <a:lnTo>
                    <a:pt x="3556000" y="505521"/>
                  </a:lnTo>
                  <a:lnTo>
                    <a:pt x="3553674" y="554206"/>
                  </a:lnTo>
                  <a:lnTo>
                    <a:pt x="3546840" y="601581"/>
                  </a:lnTo>
                  <a:lnTo>
                    <a:pt x="3535709" y="647436"/>
                  </a:lnTo>
                  <a:lnTo>
                    <a:pt x="3520495" y="691557"/>
                  </a:lnTo>
                  <a:lnTo>
                    <a:pt x="3501410" y="733734"/>
                  </a:lnTo>
                  <a:lnTo>
                    <a:pt x="3478668" y="773754"/>
                  </a:lnTo>
                  <a:lnTo>
                    <a:pt x="3452482" y="811405"/>
                  </a:lnTo>
                  <a:lnTo>
                    <a:pt x="3423063" y="846477"/>
                  </a:lnTo>
                  <a:lnTo>
                    <a:pt x="3390626" y="878756"/>
                  </a:lnTo>
                  <a:lnTo>
                    <a:pt x="3355383" y="908030"/>
                  </a:lnTo>
                  <a:lnTo>
                    <a:pt x="3317547" y="934089"/>
                  </a:lnTo>
                  <a:lnTo>
                    <a:pt x="3277331" y="956720"/>
                  </a:lnTo>
                  <a:lnTo>
                    <a:pt x="3234947" y="975712"/>
                  </a:lnTo>
                  <a:lnTo>
                    <a:pt x="3190609" y="990852"/>
                  </a:lnTo>
                  <a:lnTo>
                    <a:pt x="3144530" y="1001928"/>
                  </a:lnTo>
                  <a:lnTo>
                    <a:pt x="3096923" y="1008730"/>
                  </a:lnTo>
                  <a:lnTo>
                    <a:pt x="3047999" y="1011044"/>
                  </a:lnTo>
                  <a:lnTo>
                    <a:pt x="2999076" y="1008730"/>
                  </a:lnTo>
                  <a:lnTo>
                    <a:pt x="2951469" y="1001928"/>
                  </a:lnTo>
                  <a:lnTo>
                    <a:pt x="2905390" y="990852"/>
                  </a:lnTo>
                  <a:lnTo>
                    <a:pt x="2861052" y="975712"/>
                  </a:lnTo>
                  <a:lnTo>
                    <a:pt x="2818669" y="956720"/>
                  </a:lnTo>
                  <a:lnTo>
                    <a:pt x="2778452" y="934089"/>
                  </a:lnTo>
                  <a:lnTo>
                    <a:pt x="2740616" y="908030"/>
                  </a:lnTo>
                  <a:lnTo>
                    <a:pt x="2705373" y="878756"/>
                  </a:lnTo>
                  <a:lnTo>
                    <a:pt x="2672936" y="846477"/>
                  </a:lnTo>
                  <a:lnTo>
                    <a:pt x="2643518" y="811405"/>
                  </a:lnTo>
                  <a:lnTo>
                    <a:pt x="2617331" y="773754"/>
                  </a:lnTo>
                  <a:lnTo>
                    <a:pt x="2594589" y="733734"/>
                  </a:lnTo>
                  <a:lnTo>
                    <a:pt x="2575505" y="691557"/>
                  </a:lnTo>
                  <a:lnTo>
                    <a:pt x="2560291" y="647436"/>
                  </a:lnTo>
                  <a:lnTo>
                    <a:pt x="2549160" y="601581"/>
                  </a:lnTo>
                  <a:lnTo>
                    <a:pt x="2542325" y="554206"/>
                  </a:lnTo>
                  <a:lnTo>
                    <a:pt x="2540000" y="505521"/>
                  </a:lnTo>
                  <a:lnTo>
                    <a:pt x="2537674" y="456836"/>
                  </a:lnTo>
                  <a:lnTo>
                    <a:pt x="2530840" y="409460"/>
                  </a:lnTo>
                  <a:lnTo>
                    <a:pt x="2519709" y="363606"/>
                  </a:lnTo>
                  <a:lnTo>
                    <a:pt x="2504495" y="319484"/>
                  </a:lnTo>
                  <a:lnTo>
                    <a:pt x="2485410" y="277307"/>
                  </a:lnTo>
                  <a:lnTo>
                    <a:pt x="2462668" y="237287"/>
                  </a:lnTo>
                  <a:lnTo>
                    <a:pt x="2436482" y="199636"/>
                  </a:lnTo>
                  <a:lnTo>
                    <a:pt x="2407063" y="164565"/>
                  </a:lnTo>
                  <a:lnTo>
                    <a:pt x="2374626" y="132286"/>
                  </a:lnTo>
                  <a:lnTo>
                    <a:pt x="2339383" y="103012"/>
                  </a:lnTo>
                  <a:lnTo>
                    <a:pt x="2301547" y="76953"/>
                  </a:lnTo>
                  <a:lnTo>
                    <a:pt x="2261331" y="54322"/>
                  </a:lnTo>
                  <a:lnTo>
                    <a:pt x="2218947" y="35331"/>
                  </a:lnTo>
                  <a:lnTo>
                    <a:pt x="2174609" y="20191"/>
                  </a:lnTo>
                  <a:lnTo>
                    <a:pt x="2128530" y="9115"/>
                  </a:lnTo>
                  <a:lnTo>
                    <a:pt x="2080923" y="2314"/>
                  </a:lnTo>
                  <a:lnTo>
                    <a:pt x="2031999" y="0"/>
                  </a:lnTo>
                  <a:lnTo>
                    <a:pt x="1983076" y="2314"/>
                  </a:lnTo>
                  <a:lnTo>
                    <a:pt x="1935468" y="9115"/>
                  </a:lnTo>
                  <a:lnTo>
                    <a:pt x="1889389" y="20191"/>
                  </a:lnTo>
                  <a:lnTo>
                    <a:pt x="1845052" y="35331"/>
                  </a:lnTo>
                  <a:lnTo>
                    <a:pt x="1802668" y="54322"/>
                  </a:lnTo>
                  <a:lnTo>
                    <a:pt x="1762452" y="76953"/>
                  </a:lnTo>
                  <a:lnTo>
                    <a:pt x="1724616" y="103012"/>
                  </a:lnTo>
                  <a:lnTo>
                    <a:pt x="1689373" y="132286"/>
                  </a:lnTo>
                  <a:lnTo>
                    <a:pt x="1656936" y="164565"/>
                  </a:lnTo>
                  <a:lnTo>
                    <a:pt x="1627518" y="199636"/>
                  </a:lnTo>
                  <a:lnTo>
                    <a:pt x="1601331" y="237287"/>
                  </a:lnTo>
                  <a:lnTo>
                    <a:pt x="1578589" y="277307"/>
                  </a:lnTo>
                  <a:lnTo>
                    <a:pt x="1559505" y="319484"/>
                  </a:lnTo>
                  <a:lnTo>
                    <a:pt x="1544290" y="363606"/>
                  </a:lnTo>
                  <a:lnTo>
                    <a:pt x="1533160" y="409460"/>
                  </a:lnTo>
                  <a:lnTo>
                    <a:pt x="1526325" y="456836"/>
                  </a:lnTo>
                  <a:lnTo>
                    <a:pt x="1523999" y="505521"/>
                  </a:lnTo>
                  <a:lnTo>
                    <a:pt x="1521674" y="554206"/>
                  </a:lnTo>
                  <a:lnTo>
                    <a:pt x="1514839" y="601581"/>
                  </a:lnTo>
                  <a:lnTo>
                    <a:pt x="1503709" y="647436"/>
                  </a:lnTo>
                  <a:lnTo>
                    <a:pt x="1488494" y="691557"/>
                  </a:lnTo>
                  <a:lnTo>
                    <a:pt x="1469410" y="733734"/>
                  </a:lnTo>
                  <a:lnTo>
                    <a:pt x="1446668" y="773754"/>
                  </a:lnTo>
                  <a:lnTo>
                    <a:pt x="1420481" y="811405"/>
                  </a:lnTo>
                  <a:lnTo>
                    <a:pt x="1391063" y="846477"/>
                  </a:lnTo>
                  <a:lnTo>
                    <a:pt x="1358626" y="878756"/>
                  </a:lnTo>
                  <a:lnTo>
                    <a:pt x="1323383" y="908030"/>
                  </a:lnTo>
                  <a:lnTo>
                    <a:pt x="1285547" y="934089"/>
                  </a:lnTo>
                  <a:lnTo>
                    <a:pt x="1245331" y="956720"/>
                  </a:lnTo>
                  <a:lnTo>
                    <a:pt x="1202947" y="975712"/>
                  </a:lnTo>
                  <a:lnTo>
                    <a:pt x="1158610" y="990852"/>
                  </a:lnTo>
                  <a:lnTo>
                    <a:pt x="1112531" y="1001928"/>
                  </a:lnTo>
                  <a:lnTo>
                    <a:pt x="1064923" y="1008730"/>
                  </a:lnTo>
                  <a:lnTo>
                    <a:pt x="1016000" y="1011044"/>
                  </a:lnTo>
                  <a:lnTo>
                    <a:pt x="0" y="1011044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55667" y="1620328"/>
              <a:ext cx="335280" cy="404495"/>
            </a:xfrm>
            <a:custGeom>
              <a:avLst/>
              <a:gdLst/>
              <a:ahLst/>
              <a:cxnLst/>
              <a:rect l="l" t="t" r="r" b="b"/>
              <a:pathLst>
                <a:path w="335280" h="404494">
                  <a:moveTo>
                    <a:pt x="167372" y="404072"/>
                  </a:moveTo>
                  <a:lnTo>
                    <a:pt x="49022" y="285722"/>
                  </a:lnTo>
                  <a:lnTo>
                    <a:pt x="21787" y="250032"/>
                  </a:lnTo>
                  <a:lnTo>
                    <a:pt x="5446" y="209830"/>
                  </a:lnTo>
                  <a:lnTo>
                    <a:pt x="0" y="167372"/>
                  </a:lnTo>
                  <a:lnTo>
                    <a:pt x="5446" y="124913"/>
                  </a:lnTo>
                  <a:lnTo>
                    <a:pt x="21787" y="84711"/>
                  </a:lnTo>
                  <a:lnTo>
                    <a:pt x="49022" y="49022"/>
                  </a:lnTo>
                  <a:lnTo>
                    <a:pt x="84711" y="21787"/>
                  </a:lnTo>
                  <a:lnTo>
                    <a:pt x="124913" y="5446"/>
                  </a:lnTo>
                  <a:lnTo>
                    <a:pt x="167372" y="0"/>
                  </a:lnTo>
                  <a:lnTo>
                    <a:pt x="209830" y="5446"/>
                  </a:lnTo>
                  <a:lnTo>
                    <a:pt x="250032" y="21787"/>
                  </a:lnTo>
                  <a:lnTo>
                    <a:pt x="285722" y="49022"/>
                  </a:lnTo>
                  <a:lnTo>
                    <a:pt x="312956" y="84711"/>
                  </a:lnTo>
                  <a:lnTo>
                    <a:pt x="329297" y="124913"/>
                  </a:lnTo>
                  <a:lnTo>
                    <a:pt x="334744" y="167372"/>
                  </a:lnTo>
                  <a:lnTo>
                    <a:pt x="329297" y="209830"/>
                  </a:lnTo>
                  <a:lnTo>
                    <a:pt x="312956" y="250032"/>
                  </a:lnTo>
                  <a:lnTo>
                    <a:pt x="285722" y="285722"/>
                  </a:lnTo>
                  <a:lnTo>
                    <a:pt x="167372" y="404072"/>
                  </a:lnTo>
                  <a:close/>
                </a:path>
              </a:pathLst>
            </a:custGeom>
            <a:solidFill>
              <a:srgbClr val="6EA7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5989" y="1714098"/>
              <a:ext cx="134099" cy="1340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883742" y="1620328"/>
              <a:ext cx="335280" cy="404495"/>
            </a:xfrm>
            <a:custGeom>
              <a:avLst/>
              <a:gdLst/>
              <a:ahLst/>
              <a:cxnLst/>
              <a:rect l="l" t="t" r="r" b="b"/>
              <a:pathLst>
                <a:path w="335279" h="404494">
                  <a:moveTo>
                    <a:pt x="167372" y="404072"/>
                  </a:moveTo>
                  <a:lnTo>
                    <a:pt x="49022" y="285722"/>
                  </a:lnTo>
                  <a:lnTo>
                    <a:pt x="21787" y="250032"/>
                  </a:lnTo>
                  <a:lnTo>
                    <a:pt x="5446" y="209830"/>
                  </a:lnTo>
                  <a:lnTo>
                    <a:pt x="0" y="167372"/>
                  </a:lnTo>
                  <a:lnTo>
                    <a:pt x="5446" y="124913"/>
                  </a:lnTo>
                  <a:lnTo>
                    <a:pt x="21787" y="84711"/>
                  </a:lnTo>
                  <a:lnTo>
                    <a:pt x="49022" y="49022"/>
                  </a:lnTo>
                  <a:lnTo>
                    <a:pt x="84711" y="21787"/>
                  </a:lnTo>
                  <a:lnTo>
                    <a:pt x="124914" y="5446"/>
                  </a:lnTo>
                  <a:lnTo>
                    <a:pt x="167372" y="0"/>
                  </a:lnTo>
                  <a:lnTo>
                    <a:pt x="209830" y="5446"/>
                  </a:lnTo>
                  <a:lnTo>
                    <a:pt x="250032" y="21787"/>
                  </a:lnTo>
                  <a:lnTo>
                    <a:pt x="285722" y="49022"/>
                  </a:lnTo>
                  <a:lnTo>
                    <a:pt x="312956" y="84711"/>
                  </a:lnTo>
                  <a:lnTo>
                    <a:pt x="329297" y="124913"/>
                  </a:lnTo>
                  <a:lnTo>
                    <a:pt x="334744" y="167372"/>
                  </a:lnTo>
                  <a:lnTo>
                    <a:pt x="329297" y="209830"/>
                  </a:lnTo>
                  <a:lnTo>
                    <a:pt x="312956" y="250032"/>
                  </a:lnTo>
                  <a:lnTo>
                    <a:pt x="285722" y="285722"/>
                  </a:lnTo>
                  <a:lnTo>
                    <a:pt x="167372" y="404072"/>
                  </a:lnTo>
                  <a:close/>
                </a:path>
              </a:pathLst>
            </a:custGeom>
            <a:solidFill>
              <a:srgbClr val="0257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4064" y="1714098"/>
              <a:ext cx="134099" cy="1340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911817" y="1620328"/>
              <a:ext cx="335280" cy="404495"/>
            </a:xfrm>
            <a:custGeom>
              <a:avLst/>
              <a:gdLst/>
              <a:ahLst/>
              <a:cxnLst/>
              <a:rect l="l" t="t" r="r" b="b"/>
              <a:pathLst>
                <a:path w="335279" h="404494">
                  <a:moveTo>
                    <a:pt x="167372" y="404072"/>
                  </a:moveTo>
                  <a:lnTo>
                    <a:pt x="49022" y="285722"/>
                  </a:lnTo>
                  <a:lnTo>
                    <a:pt x="21787" y="250032"/>
                  </a:lnTo>
                  <a:lnTo>
                    <a:pt x="5446" y="209830"/>
                  </a:lnTo>
                  <a:lnTo>
                    <a:pt x="0" y="167372"/>
                  </a:lnTo>
                  <a:lnTo>
                    <a:pt x="5446" y="124913"/>
                  </a:lnTo>
                  <a:lnTo>
                    <a:pt x="21787" y="84711"/>
                  </a:lnTo>
                  <a:lnTo>
                    <a:pt x="49022" y="49022"/>
                  </a:lnTo>
                  <a:lnTo>
                    <a:pt x="84711" y="21787"/>
                  </a:lnTo>
                  <a:lnTo>
                    <a:pt x="124914" y="5446"/>
                  </a:lnTo>
                  <a:lnTo>
                    <a:pt x="167372" y="0"/>
                  </a:lnTo>
                  <a:lnTo>
                    <a:pt x="209830" y="5446"/>
                  </a:lnTo>
                  <a:lnTo>
                    <a:pt x="250032" y="21787"/>
                  </a:lnTo>
                  <a:lnTo>
                    <a:pt x="285722" y="49022"/>
                  </a:lnTo>
                  <a:lnTo>
                    <a:pt x="312956" y="84711"/>
                  </a:lnTo>
                  <a:lnTo>
                    <a:pt x="329297" y="124913"/>
                  </a:lnTo>
                  <a:lnTo>
                    <a:pt x="334744" y="167372"/>
                  </a:lnTo>
                  <a:lnTo>
                    <a:pt x="329297" y="209830"/>
                  </a:lnTo>
                  <a:lnTo>
                    <a:pt x="312956" y="250032"/>
                  </a:lnTo>
                  <a:lnTo>
                    <a:pt x="285722" y="285722"/>
                  </a:lnTo>
                  <a:lnTo>
                    <a:pt x="167372" y="404072"/>
                  </a:lnTo>
                  <a:close/>
                </a:path>
              </a:pathLst>
            </a:custGeom>
            <a:solidFill>
              <a:srgbClr val="C59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2139" y="1714098"/>
              <a:ext cx="134099" cy="1340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950142" y="3423900"/>
              <a:ext cx="335280" cy="404495"/>
            </a:xfrm>
            <a:custGeom>
              <a:avLst/>
              <a:gdLst/>
              <a:ahLst/>
              <a:cxnLst/>
              <a:rect l="l" t="t" r="r" b="b"/>
              <a:pathLst>
                <a:path w="335279" h="404495">
                  <a:moveTo>
                    <a:pt x="167372" y="404072"/>
                  </a:moveTo>
                  <a:lnTo>
                    <a:pt x="124913" y="398625"/>
                  </a:lnTo>
                  <a:lnTo>
                    <a:pt x="84711" y="382284"/>
                  </a:lnTo>
                  <a:lnTo>
                    <a:pt x="49021" y="355049"/>
                  </a:lnTo>
                  <a:lnTo>
                    <a:pt x="21787" y="319360"/>
                  </a:lnTo>
                  <a:lnTo>
                    <a:pt x="5446" y="279158"/>
                  </a:lnTo>
                  <a:lnTo>
                    <a:pt x="0" y="236699"/>
                  </a:lnTo>
                  <a:lnTo>
                    <a:pt x="5446" y="194241"/>
                  </a:lnTo>
                  <a:lnTo>
                    <a:pt x="21787" y="154039"/>
                  </a:lnTo>
                  <a:lnTo>
                    <a:pt x="49021" y="118349"/>
                  </a:lnTo>
                  <a:lnTo>
                    <a:pt x="167371" y="0"/>
                  </a:lnTo>
                  <a:lnTo>
                    <a:pt x="285721" y="118349"/>
                  </a:lnTo>
                  <a:lnTo>
                    <a:pt x="312956" y="154039"/>
                  </a:lnTo>
                  <a:lnTo>
                    <a:pt x="329297" y="194241"/>
                  </a:lnTo>
                  <a:lnTo>
                    <a:pt x="334744" y="236699"/>
                  </a:lnTo>
                  <a:lnTo>
                    <a:pt x="329297" y="279158"/>
                  </a:lnTo>
                  <a:lnTo>
                    <a:pt x="312956" y="319360"/>
                  </a:lnTo>
                  <a:lnTo>
                    <a:pt x="285721" y="355049"/>
                  </a:lnTo>
                  <a:lnTo>
                    <a:pt x="250032" y="382284"/>
                  </a:lnTo>
                  <a:lnTo>
                    <a:pt x="209830" y="398625"/>
                  </a:lnTo>
                  <a:lnTo>
                    <a:pt x="167372" y="404072"/>
                  </a:lnTo>
                  <a:close/>
                </a:path>
              </a:pathLst>
            </a:custGeom>
            <a:solidFill>
              <a:srgbClr val="997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0464" y="3600102"/>
              <a:ext cx="134099" cy="1340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081611" y="3603779"/>
            <a:ext cx="723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88918C"/>
                </a:solidFill>
                <a:latin typeface="Calibri"/>
                <a:cs typeface="Calibri"/>
              </a:rPr>
              <a:t>6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922067" y="3423899"/>
            <a:ext cx="335280" cy="404495"/>
            <a:chOff x="4922067" y="3423899"/>
            <a:chExt cx="335280" cy="404495"/>
          </a:xfrm>
        </p:grpSpPr>
        <p:sp>
          <p:nvSpPr>
            <p:cNvPr id="19" name="object 19"/>
            <p:cNvSpPr/>
            <p:nvPr/>
          </p:nvSpPr>
          <p:spPr>
            <a:xfrm>
              <a:off x="4922067" y="3423899"/>
              <a:ext cx="335280" cy="404495"/>
            </a:xfrm>
            <a:custGeom>
              <a:avLst/>
              <a:gdLst/>
              <a:ahLst/>
              <a:cxnLst/>
              <a:rect l="l" t="t" r="r" b="b"/>
              <a:pathLst>
                <a:path w="335279" h="404495">
                  <a:moveTo>
                    <a:pt x="167372" y="404072"/>
                  </a:moveTo>
                  <a:lnTo>
                    <a:pt x="124914" y="398625"/>
                  </a:lnTo>
                  <a:lnTo>
                    <a:pt x="84711" y="382284"/>
                  </a:lnTo>
                  <a:lnTo>
                    <a:pt x="49022" y="355049"/>
                  </a:lnTo>
                  <a:lnTo>
                    <a:pt x="21787" y="319360"/>
                  </a:lnTo>
                  <a:lnTo>
                    <a:pt x="5446" y="279158"/>
                  </a:lnTo>
                  <a:lnTo>
                    <a:pt x="0" y="236699"/>
                  </a:lnTo>
                  <a:lnTo>
                    <a:pt x="5446" y="194241"/>
                  </a:lnTo>
                  <a:lnTo>
                    <a:pt x="21787" y="154039"/>
                  </a:lnTo>
                  <a:lnTo>
                    <a:pt x="49022" y="118349"/>
                  </a:lnTo>
                  <a:lnTo>
                    <a:pt x="167372" y="0"/>
                  </a:lnTo>
                  <a:lnTo>
                    <a:pt x="285722" y="118349"/>
                  </a:lnTo>
                  <a:lnTo>
                    <a:pt x="312956" y="154039"/>
                  </a:lnTo>
                  <a:lnTo>
                    <a:pt x="329297" y="194241"/>
                  </a:lnTo>
                  <a:lnTo>
                    <a:pt x="334744" y="236699"/>
                  </a:lnTo>
                  <a:lnTo>
                    <a:pt x="329297" y="279158"/>
                  </a:lnTo>
                  <a:lnTo>
                    <a:pt x="312956" y="319360"/>
                  </a:lnTo>
                  <a:lnTo>
                    <a:pt x="285722" y="355049"/>
                  </a:lnTo>
                  <a:lnTo>
                    <a:pt x="250032" y="382284"/>
                  </a:lnTo>
                  <a:lnTo>
                    <a:pt x="209830" y="398625"/>
                  </a:lnTo>
                  <a:lnTo>
                    <a:pt x="167372" y="404072"/>
                  </a:lnTo>
                  <a:close/>
                </a:path>
              </a:pathLst>
            </a:custGeom>
            <a:solidFill>
              <a:srgbClr val="F6D1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2389" y="3600102"/>
              <a:ext cx="134099" cy="13409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051555" y="3603779"/>
            <a:ext cx="762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45" dirty="0">
                <a:solidFill>
                  <a:srgbClr val="88918C"/>
                </a:solidFill>
                <a:latin typeface="Calibri"/>
                <a:cs typeface="Calibri"/>
              </a:rPr>
              <a:t>4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893992" y="3423899"/>
            <a:ext cx="335280" cy="404495"/>
            <a:chOff x="2893992" y="3423899"/>
            <a:chExt cx="335280" cy="404495"/>
          </a:xfrm>
        </p:grpSpPr>
        <p:sp>
          <p:nvSpPr>
            <p:cNvPr id="23" name="object 23"/>
            <p:cNvSpPr/>
            <p:nvPr/>
          </p:nvSpPr>
          <p:spPr>
            <a:xfrm>
              <a:off x="2893992" y="3423899"/>
              <a:ext cx="335280" cy="404495"/>
            </a:xfrm>
            <a:custGeom>
              <a:avLst/>
              <a:gdLst/>
              <a:ahLst/>
              <a:cxnLst/>
              <a:rect l="l" t="t" r="r" b="b"/>
              <a:pathLst>
                <a:path w="335280" h="404495">
                  <a:moveTo>
                    <a:pt x="167372" y="404072"/>
                  </a:moveTo>
                  <a:lnTo>
                    <a:pt x="124913" y="398625"/>
                  </a:lnTo>
                  <a:lnTo>
                    <a:pt x="84711" y="382284"/>
                  </a:lnTo>
                  <a:lnTo>
                    <a:pt x="49022" y="355049"/>
                  </a:lnTo>
                  <a:lnTo>
                    <a:pt x="21787" y="319360"/>
                  </a:lnTo>
                  <a:lnTo>
                    <a:pt x="5446" y="279158"/>
                  </a:lnTo>
                  <a:lnTo>
                    <a:pt x="0" y="236699"/>
                  </a:lnTo>
                  <a:lnTo>
                    <a:pt x="5446" y="194241"/>
                  </a:lnTo>
                  <a:lnTo>
                    <a:pt x="21787" y="154039"/>
                  </a:lnTo>
                  <a:lnTo>
                    <a:pt x="49022" y="118349"/>
                  </a:lnTo>
                  <a:lnTo>
                    <a:pt x="167372" y="0"/>
                  </a:lnTo>
                  <a:lnTo>
                    <a:pt x="285722" y="118349"/>
                  </a:lnTo>
                  <a:lnTo>
                    <a:pt x="312956" y="154039"/>
                  </a:lnTo>
                  <a:lnTo>
                    <a:pt x="329297" y="194241"/>
                  </a:lnTo>
                  <a:lnTo>
                    <a:pt x="334744" y="236699"/>
                  </a:lnTo>
                  <a:lnTo>
                    <a:pt x="329297" y="279158"/>
                  </a:lnTo>
                  <a:lnTo>
                    <a:pt x="312956" y="319360"/>
                  </a:lnTo>
                  <a:lnTo>
                    <a:pt x="285722" y="355049"/>
                  </a:lnTo>
                  <a:lnTo>
                    <a:pt x="250032" y="382284"/>
                  </a:lnTo>
                  <a:lnTo>
                    <a:pt x="209830" y="398625"/>
                  </a:lnTo>
                  <a:lnTo>
                    <a:pt x="167372" y="404072"/>
                  </a:lnTo>
                  <a:close/>
                </a:path>
              </a:pathLst>
            </a:custGeom>
            <a:solidFill>
              <a:srgbClr val="4988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4314" y="3600102"/>
              <a:ext cx="134099" cy="13409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027023" y="3603779"/>
            <a:ext cx="692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88918C"/>
                </a:solidFill>
                <a:latin typeface="Calibri"/>
                <a:cs typeface="Calibri"/>
              </a:rPr>
              <a:t>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90" dirty="0"/>
              <a:t>37</a:t>
            </a:fld>
            <a:endParaRPr spc="90" dirty="0"/>
          </a:p>
        </p:txBody>
      </p:sp>
      <p:sp>
        <p:nvSpPr>
          <p:cNvPr id="26" name="object 26"/>
          <p:cNvSpPr txBox="1"/>
          <p:nvPr/>
        </p:nvSpPr>
        <p:spPr>
          <a:xfrm>
            <a:off x="1209225" y="885116"/>
            <a:ext cx="1608455" cy="9499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25"/>
              </a:spcBef>
            </a:pPr>
            <a:r>
              <a:rPr sz="1400" b="1" i="1" spc="-100" dirty="0">
                <a:solidFill>
                  <a:srgbClr val="334147"/>
                </a:solidFill>
                <a:latin typeface="Georgia"/>
                <a:cs typeface="Georgia"/>
              </a:rPr>
              <a:t>The</a:t>
            </a:r>
            <a:r>
              <a:rPr sz="1400" b="1" i="1" spc="-1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400" b="1" i="1" spc="-135" dirty="0">
                <a:solidFill>
                  <a:srgbClr val="334147"/>
                </a:solidFill>
                <a:latin typeface="Georgia"/>
                <a:cs typeface="Georgia"/>
              </a:rPr>
              <a:t>Model</a:t>
            </a:r>
            <a:r>
              <a:rPr sz="1400" b="1" i="1" spc="-1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400" b="1" i="1" spc="-135" dirty="0">
                <a:solidFill>
                  <a:srgbClr val="334147"/>
                </a:solidFill>
                <a:latin typeface="Georgia"/>
                <a:cs typeface="Georgia"/>
              </a:rPr>
              <a:t>Takes</a:t>
            </a:r>
            <a:r>
              <a:rPr sz="1400" b="1" i="1" spc="-1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400" b="1" i="1" spc="-50" dirty="0">
                <a:solidFill>
                  <a:srgbClr val="334147"/>
                </a:solidFill>
                <a:latin typeface="Georgia"/>
                <a:cs typeface="Georgia"/>
              </a:rPr>
              <a:t>a</a:t>
            </a:r>
            <a:endParaRPr sz="1400">
              <a:latin typeface="Georgia"/>
              <a:cs typeface="Georgia"/>
            </a:endParaRPr>
          </a:p>
          <a:p>
            <a:pPr marL="12700" marR="5080" indent="-635" algn="ctr">
              <a:lnSpc>
                <a:spcPts val="1650"/>
              </a:lnSpc>
              <a:spcBef>
                <a:spcPts val="65"/>
              </a:spcBef>
            </a:pPr>
            <a:r>
              <a:rPr sz="1400" b="1" i="1" spc="-125" dirty="0">
                <a:solidFill>
                  <a:srgbClr val="334147"/>
                </a:solidFill>
                <a:latin typeface="Georgia"/>
                <a:cs typeface="Georgia"/>
              </a:rPr>
              <a:t>.TIFF</a:t>
            </a:r>
            <a:r>
              <a:rPr sz="1400" b="1" i="1" spc="-1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400" b="1" i="1" spc="-95" dirty="0">
                <a:solidFill>
                  <a:srgbClr val="334147"/>
                </a:solidFill>
                <a:latin typeface="Georgia"/>
                <a:cs typeface="Georgia"/>
              </a:rPr>
              <a:t>of</a:t>
            </a:r>
            <a:r>
              <a:rPr sz="1400" b="1" i="1" spc="-1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400" b="1" i="1" spc="-25" dirty="0">
                <a:solidFill>
                  <a:srgbClr val="334147"/>
                </a:solidFill>
                <a:latin typeface="Georgia"/>
                <a:cs typeface="Georgia"/>
              </a:rPr>
              <a:t>the </a:t>
            </a:r>
            <a:r>
              <a:rPr sz="1400" b="1" i="1" spc="-140" dirty="0">
                <a:solidFill>
                  <a:srgbClr val="334147"/>
                </a:solidFill>
                <a:latin typeface="Georgia"/>
                <a:cs typeface="Georgia"/>
              </a:rPr>
              <a:t>OrthoMosaic</a:t>
            </a:r>
            <a:r>
              <a:rPr sz="1400" b="1" i="1" spc="2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400" b="1" i="1" spc="-130" dirty="0">
                <a:solidFill>
                  <a:srgbClr val="334147"/>
                </a:solidFill>
                <a:latin typeface="Georgia"/>
                <a:cs typeface="Georgia"/>
              </a:rPr>
              <a:t>Image</a:t>
            </a:r>
            <a:endParaRPr sz="1400">
              <a:latin typeface="Georgia"/>
              <a:cs typeface="Georgia"/>
            </a:endParaRPr>
          </a:p>
          <a:p>
            <a:pPr marL="19050" algn="ctr">
              <a:lnSpc>
                <a:spcPct val="100000"/>
              </a:lnSpc>
              <a:spcBef>
                <a:spcPts val="1500"/>
              </a:spcBef>
            </a:pPr>
            <a:r>
              <a:rPr sz="600" spc="-50" dirty="0">
                <a:solidFill>
                  <a:srgbClr val="88918C"/>
                </a:solidFill>
                <a:latin typeface="Calibri"/>
                <a:cs typeface="Calibri"/>
              </a:rPr>
              <a:t>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15825" y="885216"/>
            <a:ext cx="2101215" cy="9499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 algn="just">
              <a:lnSpc>
                <a:spcPts val="1650"/>
              </a:lnSpc>
              <a:spcBef>
                <a:spcPts val="204"/>
              </a:spcBef>
            </a:pPr>
            <a:r>
              <a:rPr sz="1400" b="1" i="1" spc="-125" dirty="0">
                <a:solidFill>
                  <a:srgbClr val="334147"/>
                </a:solidFill>
                <a:latin typeface="Georgia"/>
                <a:cs typeface="Georgia"/>
              </a:rPr>
              <a:t>Extracting</a:t>
            </a:r>
            <a:r>
              <a:rPr sz="1400" b="1" i="1" spc="5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400" b="1" i="1" spc="-125" dirty="0">
                <a:solidFill>
                  <a:srgbClr val="334147"/>
                </a:solidFill>
                <a:latin typeface="Georgia"/>
                <a:cs typeface="Georgia"/>
              </a:rPr>
              <a:t>the</a:t>
            </a:r>
            <a:r>
              <a:rPr sz="1400" b="1" i="1" spc="5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400" b="1" i="1" spc="-95" dirty="0">
                <a:solidFill>
                  <a:srgbClr val="334147"/>
                </a:solidFill>
                <a:latin typeface="Georgia"/>
                <a:cs typeface="Georgia"/>
              </a:rPr>
              <a:t>useful</a:t>
            </a:r>
            <a:r>
              <a:rPr sz="1400" b="1" i="1" spc="5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400" b="1" i="1" spc="-130" dirty="0">
                <a:solidFill>
                  <a:srgbClr val="334147"/>
                </a:solidFill>
                <a:latin typeface="Georgia"/>
                <a:cs typeface="Georgia"/>
              </a:rPr>
              <a:t>part </a:t>
            </a:r>
            <a:r>
              <a:rPr sz="1400" b="1" i="1" spc="-135" dirty="0">
                <a:solidFill>
                  <a:srgbClr val="334147"/>
                </a:solidFill>
                <a:latin typeface="Georgia"/>
                <a:cs typeface="Georgia"/>
              </a:rPr>
              <a:t>of</a:t>
            </a:r>
            <a:r>
              <a:rPr sz="1400" b="1" i="1" spc="5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400" b="1" i="1" spc="-120" dirty="0">
                <a:solidFill>
                  <a:srgbClr val="334147"/>
                </a:solidFill>
                <a:latin typeface="Georgia"/>
                <a:cs typeface="Georgia"/>
              </a:rPr>
              <a:t>each</a:t>
            </a:r>
            <a:r>
              <a:rPr sz="1400" b="1" i="1" spc="6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400" b="1" i="1" spc="-100" dirty="0">
                <a:solidFill>
                  <a:srgbClr val="334147"/>
                </a:solidFill>
                <a:latin typeface="Georgia"/>
                <a:cs typeface="Georgia"/>
              </a:rPr>
              <a:t>Orthomosaic(The </a:t>
            </a:r>
            <a:r>
              <a:rPr sz="1400" b="1" i="1" spc="-95" dirty="0">
                <a:solidFill>
                  <a:srgbClr val="334147"/>
                </a:solidFill>
                <a:latin typeface="Georgia"/>
                <a:cs typeface="Georgia"/>
              </a:rPr>
              <a:t>pitted</a:t>
            </a:r>
            <a:r>
              <a:rPr sz="1400" b="1" i="1" spc="-4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400" b="1" i="1" spc="-10" dirty="0">
                <a:solidFill>
                  <a:srgbClr val="334147"/>
                </a:solidFill>
                <a:latin typeface="Georgia"/>
                <a:cs typeface="Georgia"/>
              </a:rPr>
              <a:t>areas)</a:t>
            </a:r>
            <a:endParaRPr sz="1400">
              <a:latin typeface="Georgia"/>
              <a:cs typeface="Georgia"/>
            </a:endParaRPr>
          </a:p>
          <a:p>
            <a:pPr marR="222250" algn="ctr">
              <a:lnSpc>
                <a:spcPct val="100000"/>
              </a:lnSpc>
              <a:spcBef>
                <a:spcPts val="1500"/>
              </a:spcBef>
            </a:pPr>
            <a:r>
              <a:rPr sz="600" spc="-50" dirty="0">
                <a:solidFill>
                  <a:srgbClr val="88918C"/>
                </a:solidFill>
                <a:latin typeface="Calibri"/>
                <a:cs typeface="Calibri"/>
              </a:rPr>
              <a:t>3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65219" y="914451"/>
            <a:ext cx="2151380" cy="9207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635" algn="ctr">
              <a:lnSpc>
                <a:spcPct val="101000"/>
              </a:lnSpc>
              <a:spcBef>
                <a:spcPts val="110"/>
              </a:spcBef>
            </a:pPr>
            <a:r>
              <a:rPr sz="1300" b="1" i="1" spc="-100" dirty="0">
                <a:solidFill>
                  <a:srgbClr val="334147"/>
                </a:solidFill>
                <a:latin typeface="Georgia"/>
                <a:cs typeface="Georgia"/>
              </a:rPr>
              <a:t>Using</a:t>
            </a:r>
            <a:r>
              <a:rPr sz="1300" b="1" i="1" spc="-2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300" b="1" i="1" spc="-140" dirty="0">
                <a:solidFill>
                  <a:srgbClr val="334147"/>
                </a:solidFill>
                <a:latin typeface="Georgia"/>
                <a:cs typeface="Georgia"/>
              </a:rPr>
              <a:t>NDVI</a:t>
            </a:r>
            <a:r>
              <a:rPr sz="1300" b="1" i="1" spc="-2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300" b="1" i="1" spc="-125" dirty="0">
                <a:solidFill>
                  <a:srgbClr val="334147"/>
                </a:solidFill>
                <a:latin typeface="Georgia"/>
                <a:cs typeface="Georgia"/>
              </a:rPr>
              <a:t>along</a:t>
            </a:r>
            <a:r>
              <a:rPr sz="1300" b="1" i="1" spc="-114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300" b="1" i="1" spc="-20" dirty="0">
                <a:solidFill>
                  <a:srgbClr val="334147"/>
                </a:solidFill>
                <a:latin typeface="Georgia"/>
                <a:cs typeface="Georgia"/>
              </a:rPr>
              <a:t>with </a:t>
            </a:r>
            <a:r>
              <a:rPr sz="1300" b="1" i="1" spc="-110" dirty="0">
                <a:solidFill>
                  <a:srgbClr val="334147"/>
                </a:solidFill>
                <a:latin typeface="Georgia"/>
                <a:cs typeface="Georgia"/>
              </a:rPr>
              <a:t>ConvMixer</a:t>
            </a:r>
            <a:r>
              <a:rPr sz="1300" b="1" i="1" spc="-3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300" b="1" i="1" spc="-105" dirty="0">
                <a:solidFill>
                  <a:srgbClr val="334147"/>
                </a:solidFill>
                <a:latin typeface="Georgia"/>
                <a:cs typeface="Georgia"/>
              </a:rPr>
              <a:t>to</a:t>
            </a:r>
            <a:r>
              <a:rPr sz="1300" b="1" i="1" spc="-3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300" b="1" i="1" spc="-80" dirty="0">
                <a:solidFill>
                  <a:srgbClr val="334147"/>
                </a:solidFill>
                <a:latin typeface="Georgia"/>
                <a:cs typeface="Georgia"/>
              </a:rPr>
              <a:t>detect</a:t>
            </a:r>
            <a:r>
              <a:rPr sz="1300" b="1" i="1" spc="-3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300" b="1" i="1" spc="-25" dirty="0">
                <a:solidFill>
                  <a:srgbClr val="334147"/>
                </a:solidFill>
                <a:latin typeface="Georgia"/>
                <a:cs typeface="Georgia"/>
              </a:rPr>
              <a:t>the </a:t>
            </a:r>
            <a:r>
              <a:rPr sz="1300" b="1" i="1" spc="-100" dirty="0">
                <a:solidFill>
                  <a:srgbClr val="334147"/>
                </a:solidFill>
                <a:latin typeface="Georgia"/>
                <a:cs typeface="Georgia"/>
              </a:rPr>
              <a:t>population</a:t>
            </a:r>
            <a:r>
              <a:rPr sz="1300" b="1" i="1" spc="-3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300" b="1" i="1" spc="-85" dirty="0">
                <a:solidFill>
                  <a:srgbClr val="334147"/>
                </a:solidFill>
                <a:latin typeface="Georgia"/>
                <a:cs typeface="Georgia"/>
              </a:rPr>
              <a:t>of</a:t>
            </a:r>
            <a:r>
              <a:rPr sz="1300" b="1" i="1" spc="-3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300" b="1" i="1" spc="-114" dirty="0">
                <a:solidFill>
                  <a:srgbClr val="334147"/>
                </a:solidFill>
                <a:latin typeface="Georgia"/>
                <a:cs typeface="Georgia"/>
              </a:rPr>
              <a:t>healthy</a:t>
            </a:r>
            <a:r>
              <a:rPr sz="1300" b="1" i="1" spc="-2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300" b="1" i="1" spc="-100" dirty="0">
                <a:solidFill>
                  <a:srgbClr val="334147"/>
                </a:solidFill>
                <a:latin typeface="Georgia"/>
                <a:cs typeface="Georgia"/>
              </a:rPr>
              <a:t>plants</a:t>
            </a:r>
            <a:endParaRPr sz="1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300">
              <a:latin typeface="Georgia"/>
              <a:cs typeface="Georgia"/>
            </a:endParaRPr>
          </a:p>
          <a:p>
            <a:pPr marL="492125">
              <a:lnSpc>
                <a:spcPct val="100000"/>
              </a:lnSpc>
            </a:pPr>
            <a:r>
              <a:rPr sz="600" spc="-50" dirty="0">
                <a:solidFill>
                  <a:srgbClr val="88918C"/>
                </a:solidFill>
                <a:latin typeface="Calibri"/>
                <a:cs typeface="Calibri"/>
              </a:rPr>
              <a:t>5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98150" y="3889385"/>
            <a:ext cx="2880995" cy="5740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80"/>
              </a:spcBef>
            </a:pPr>
            <a:r>
              <a:rPr sz="1200" b="1" i="1" spc="-100" dirty="0">
                <a:solidFill>
                  <a:srgbClr val="334147"/>
                </a:solidFill>
                <a:latin typeface="Georgia"/>
                <a:cs typeface="Georgia"/>
              </a:rPr>
              <a:t>Pre-</a:t>
            </a:r>
            <a:r>
              <a:rPr sz="1200" b="1" i="1" spc="-70" dirty="0">
                <a:solidFill>
                  <a:srgbClr val="334147"/>
                </a:solidFill>
                <a:latin typeface="Georgia"/>
                <a:cs typeface="Georgia"/>
              </a:rPr>
              <a:t>processed</a:t>
            </a:r>
            <a:r>
              <a:rPr sz="1200" b="1" i="1" spc="-1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200" b="1" i="1" spc="-85" dirty="0">
                <a:solidFill>
                  <a:srgbClr val="334147"/>
                </a:solidFill>
                <a:latin typeface="Georgia"/>
                <a:cs typeface="Georgia"/>
              </a:rPr>
              <a:t>the</a:t>
            </a:r>
            <a:r>
              <a:rPr sz="1200" b="1" i="1" spc="-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200" b="1" i="1" spc="-105" dirty="0">
                <a:solidFill>
                  <a:srgbClr val="334147"/>
                </a:solidFill>
                <a:latin typeface="Georgia"/>
                <a:cs typeface="Georgia"/>
              </a:rPr>
              <a:t>large</a:t>
            </a:r>
            <a:r>
              <a:rPr sz="1200" b="1" i="1" spc="-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200" b="1" i="1" spc="-105" dirty="0">
                <a:solidFill>
                  <a:srgbClr val="334147"/>
                </a:solidFill>
                <a:latin typeface="Georgia"/>
                <a:cs typeface="Georgia"/>
              </a:rPr>
              <a:t>Orthomosaic</a:t>
            </a:r>
            <a:r>
              <a:rPr sz="1200" b="1" i="1" spc="-1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200" b="1" i="1" spc="-25" dirty="0">
                <a:solidFill>
                  <a:srgbClr val="334147"/>
                </a:solidFill>
                <a:latin typeface="Georgia"/>
                <a:cs typeface="Georgia"/>
              </a:rPr>
              <a:t>to </a:t>
            </a:r>
            <a:r>
              <a:rPr sz="1200" b="1" i="1" spc="-85" dirty="0">
                <a:solidFill>
                  <a:srgbClr val="334147"/>
                </a:solidFill>
                <a:latin typeface="Georgia"/>
                <a:cs typeface="Georgia"/>
              </a:rPr>
              <a:t>produce</a:t>
            </a:r>
            <a:r>
              <a:rPr sz="1200" b="1" i="1" spc="-2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200" b="1" i="1" spc="-165" dirty="0">
                <a:solidFill>
                  <a:srgbClr val="334147"/>
                </a:solidFill>
                <a:latin typeface="Georgia"/>
                <a:cs typeface="Georgia"/>
              </a:rPr>
              <a:t>a</a:t>
            </a:r>
            <a:r>
              <a:rPr sz="1200" b="1" i="1" spc="-1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200" b="1" i="1" spc="-95" dirty="0">
                <a:solidFill>
                  <a:srgbClr val="334147"/>
                </a:solidFill>
                <a:latin typeface="Georgia"/>
                <a:cs typeface="Georgia"/>
              </a:rPr>
              <a:t>streamlined</a:t>
            </a:r>
            <a:r>
              <a:rPr sz="1200" b="1" i="1" spc="-1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200" b="1" i="1" spc="-90" dirty="0">
                <a:solidFill>
                  <a:srgbClr val="334147"/>
                </a:solidFill>
                <a:latin typeface="Georgia"/>
                <a:cs typeface="Georgia"/>
              </a:rPr>
              <a:t>.png</a:t>
            </a:r>
            <a:r>
              <a:rPr sz="1200" b="1" i="1" spc="-10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200" b="1" i="1" spc="-130" dirty="0">
                <a:solidFill>
                  <a:srgbClr val="334147"/>
                </a:solidFill>
                <a:latin typeface="Georgia"/>
                <a:cs typeface="Georgia"/>
              </a:rPr>
              <a:t>with</a:t>
            </a:r>
            <a:r>
              <a:rPr sz="1200" b="1" i="1" spc="-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200" b="1" i="1" spc="-65" dirty="0">
                <a:solidFill>
                  <a:srgbClr val="334147"/>
                </a:solidFill>
                <a:latin typeface="Georgia"/>
                <a:cs typeface="Georgia"/>
              </a:rPr>
              <a:t>reduced </a:t>
            </a:r>
            <a:r>
              <a:rPr sz="1200" b="1" i="1" spc="-120" dirty="0">
                <a:solidFill>
                  <a:srgbClr val="334147"/>
                </a:solidFill>
                <a:latin typeface="Georgia"/>
                <a:cs typeface="Georgia"/>
              </a:rPr>
              <a:t>metadata</a:t>
            </a:r>
            <a:r>
              <a:rPr sz="1200" b="1" i="1" spc="-2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200" b="1" i="1" spc="-90" dirty="0">
                <a:solidFill>
                  <a:srgbClr val="334147"/>
                </a:solidFill>
                <a:latin typeface="Georgia"/>
                <a:cs typeface="Georgia"/>
              </a:rPr>
              <a:t>for</a:t>
            </a:r>
            <a:r>
              <a:rPr sz="1200" b="1" i="1" spc="-2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200" b="1" i="1" spc="-85" dirty="0">
                <a:solidFill>
                  <a:srgbClr val="334147"/>
                </a:solidFill>
                <a:latin typeface="Georgia"/>
                <a:cs typeface="Georgia"/>
              </a:rPr>
              <a:t>easier</a:t>
            </a:r>
            <a:r>
              <a:rPr sz="1200" b="1" i="1" spc="-2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200" b="1" i="1" spc="-10" dirty="0">
                <a:solidFill>
                  <a:srgbClr val="334147"/>
                </a:solidFill>
                <a:latin typeface="Georgia"/>
                <a:cs typeface="Georgia"/>
              </a:rPr>
              <a:t>processing.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81129" y="3781226"/>
            <a:ext cx="2189480" cy="6280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635" algn="ctr">
              <a:lnSpc>
                <a:spcPct val="101000"/>
              </a:lnSpc>
              <a:spcBef>
                <a:spcPts val="110"/>
              </a:spcBef>
            </a:pPr>
            <a:r>
              <a:rPr sz="1300" b="1" i="1" spc="-110" dirty="0">
                <a:solidFill>
                  <a:srgbClr val="334147"/>
                </a:solidFill>
                <a:latin typeface="Georgia"/>
                <a:cs typeface="Georgia"/>
              </a:rPr>
              <a:t>Contouring</a:t>
            </a:r>
            <a:r>
              <a:rPr sz="1300" b="1" i="1" spc="-1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300" b="1" i="1" spc="-105" dirty="0">
                <a:solidFill>
                  <a:srgbClr val="334147"/>
                </a:solidFill>
                <a:latin typeface="Georgia"/>
                <a:cs typeface="Georgia"/>
              </a:rPr>
              <a:t>out</a:t>
            </a:r>
            <a:r>
              <a:rPr sz="1300" b="1" i="1" spc="-1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300" b="1" i="1" spc="-90" dirty="0">
                <a:solidFill>
                  <a:srgbClr val="334147"/>
                </a:solidFill>
                <a:latin typeface="Georgia"/>
                <a:cs typeface="Georgia"/>
              </a:rPr>
              <a:t>the</a:t>
            </a:r>
            <a:r>
              <a:rPr sz="1300" b="1" i="1" spc="-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300" b="1" i="1" spc="-110" dirty="0">
                <a:solidFill>
                  <a:srgbClr val="334147"/>
                </a:solidFill>
                <a:latin typeface="Georgia"/>
                <a:cs typeface="Georgia"/>
              </a:rPr>
              <a:t>Pitts</a:t>
            </a:r>
            <a:r>
              <a:rPr sz="1300" b="1" i="1" spc="-1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300" b="1" i="1" spc="-25" dirty="0">
                <a:solidFill>
                  <a:srgbClr val="334147"/>
                </a:solidFill>
                <a:latin typeface="Georgia"/>
                <a:cs typeface="Georgia"/>
              </a:rPr>
              <a:t>in </a:t>
            </a:r>
            <a:r>
              <a:rPr sz="1300" b="1" i="1" spc="-90" dirty="0">
                <a:solidFill>
                  <a:srgbClr val="334147"/>
                </a:solidFill>
                <a:latin typeface="Georgia"/>
                <a:cs typeface="Georgia"/>
              </a:rPr>
              <a:t>the</a:t>
            </a:r>
            <a:r>
              <a:rPr sz="1300" b="1" i="1" spc="-2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300" b="1" i="1" spc="-120" dirty="0">
                <a:solidFill>
                  <a:srgbClr val="334147"/>
                </a:solidFill>
                <a:latin typeface="Georgia"/>
                <a:cs typeface="Georgia"/>
              </a:rPr>
              <a:t>land</a:t>
            </a:r>
            <a:r>
              <a:rPr sz="1300" b="1" i="1" spc="-2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300" b="1" i="1" spc="-140" dirty="0">
                <a:solidFill>
                  <a:srgbClr val="334147"/>
                </a:solidFill>
                <a:latin typeface="Georgia"/>
                <a:cs typeface="Georgia"/>
              </a:rPr>
              <a:t>area</a:t>
            </a:r>
            <a:r>
              <a:rPr sz="1300" b="1" i="1" spc="-2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300" b="1" i="1" spc="-125" dirty="0">
                <a:solidFill>
                  <a:srgbClr val="334147"/>
                </a:solidFill>
                <a:latin typeface="Georgia"/>
                <a:cs typeface="Georgia"/>
              </a:rPr>
              <a:t>along</a:t>
            </a:r>
            <a:r>
              <a:rPr sz="1300" b="1" i="1" spc="-12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300" b="1" i="1" spc="-20" dirty="0">
                <a:solidFill>
                  <a:srgbClr val="334147"/>
                </a:solidFill>
                <a:latin typeface="Georgia"/>
                <a:cs typeface="Georgia"/>
              </a:rPr>
              <a:t>with </a:t>
            </a:r>
            <a:r>
              <a:rPr sz="1300" b="1" i="1" spc="-90" dirty="0">
                <a:solidFill>
                  <a:srgbClr val="334147"/>
                </a:solidFill>
                <a:latin typeface="Georgia"/>
                <a:cs typeface="Georgia"/>
              </a:rPr>
              <a:t>indexing</a:t>
            </a:r>
            <a:r>
              <a:rPr sz="1300" b="1" i="1" spc="-3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300" b="1" i="1" spc="-90" dirty="0">
                <a:solidFill>
                  <a:srgbClr val="334147"/>
                </a:solidFill>
                <a:latin typeface="Georgia"/>
                <a:cs typeface="Georgia"/>
              </a:rPr>
              <a:t>them</a:t>
            </a:r>
            <a:r>
              <a:rPr sz="1300" b="1" i="1" spc="-3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300" b="1" i="1" spc="-95" dirty="0">
                <a:solidFill>
                  <a:srgbClr val="334147"/>
                </a:solidFill>
                <a:latin typeface="Georgia"/>
                <a:cs typeface="Georgia"/>
              </a:rPr>
              <a:t>for</a:t>
            </a:r>
            <a:r>
              <a:rPr sz="1300" b="1" i="1" spc="-3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300" b="1" i="1" spc="-95" dirty="0">
                <a:solidFill>
                  <a:srgbClr val="334147"/>
                </a:solidFill>
                <a:latin typeface="Georgia"/>
                <a:cs typeface="Georgia"/>
              </a:rPr>
              <a:t>future</a:t>
            </a:r>
            <a:r>
              <a:rPr sz="1300" b="1" i="1" spc="-3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300" b="1" i="1" spc="-65" dirty="0">
                <a:solidFill>
                  <a:srgbClr val="334147"/>
                </a:solidFill>
                <a:latin typeface="Georgia"/>
                <a:cs typeface="Georgia"/>
              </a:rPr>
              <a:t>use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74391" y="3889385"/>
            <a:ext cx="1560195" cy="5740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180"/>
              </a:spcBef>
            </a:pPr>
            <a:r>
              <a:rPr sz="1200" b="1" i="1" spc="-114" dirty="0">
                <a:solidFill>
                  <a:srgbClr val="334147"/>
                </a:solidFill>
                <a:latin typeface="Georgia"/>
                <a:cs typeface="Georgia"/>
              </a:rPr>
              <a:t>Model</a:t>
            </a:r>
            <a:r>
              <a:rPr sz="1200" b="1" i="1" spc="-3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200" b="1" i="1" spc="-10" dirty="0">
                <a:solidFill>
                  <a:srgbClr val="334147"/>
                </a:solidFill>
                <a:latin typeface="Georgia"/>
                <a:cs typeface="Georgia"/>
              </a:rPr>
              <a:t>Training, </a:t>
            </a:r>
            <a:r>
              <a:rPr sz="1200" b="1" i="1" spc="-110" dirty="0">
                <a:solidFill>
                  <a:srgbClr val="334147"/>
                </a:solidFill>
                <a:latin typeface="Georgia"/>
                <a:cs typeface="Georgia"/>
              </a:rPr>
              <a:t>Evaluation</a:t>
            </a:r>
            <a:r>
              <a:rPr sz="1200" b="1" i="1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200" b="1" i="1" spc="-105" dirty="0">
                <a:solidFill>
                  <a:srgbClr val="334147"/>
                </a:solidFill>
                <a:latin typeface="Georgia"/>
                <a:cs typeface="Georgia"/>
              </a:rPr>
              <a:t>Metric</a:t>
            </a:r>
            <a:r>
              <a:rPr sz="1200" b="1" i="1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200" b="1" i="1" spc="-110" dirty="0">
                <a:solidFill>
                  <a:srgbClr val="334147"/>
                </a:solidFill>
                <a:latin typeface="Georgia"/>
                <a:cs typeface="Georgia"/>
              </a:rPr>
              <a:t>and</a:t>
            </a:r>
            <a:r>
              <a:rPr sz="1200" b="1" i="1" spc="50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200" b="1" i="1" spc="-100" dirty="0">
                <a:solidFill>
                  <a:srgbClr val="334147"/>
                </a:solidFill>
                <a:latin typeface="Georgia"/>
                <a:cs typeface="Georgia"/>
              </a:rPr>
              <a:t>Performance</a:t>
            </a:r>
            <a:r>
              <a:rPr sz="1200" b="1" i="1" spc="-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200" b="1" i="1" spc="-10" dirty="0">
                <a:solidFill>
                  <a:srgbClr val="334147"/>
                </a:solidFill>
                <a:latin typeface="Georgia"/>
                <a:cs typeface="Georgia"/>
              </a:rPr>
              <a:t>result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7831" y="4097163"/>
            <a:ext cx="8255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5" dirty="0">
                <a:solidFill>
                  <a:srgbClr val="334147"/>
                </a:solidFill>
                <a:latin typeface="Palatino Linotype"/>
                <a:cs typeface="Palatino Linotype"/>
              </a:rPr>
              <a:t>THREATS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37933" y="701330"/>
            <a:ext cx="288417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i="1" spc="425" dirty="0">
                <a:latin typeface="Calibri"/>
                <a:cs typeface="Calibri"/>
              </a:rPr>
              <a:t>SWOT</a:t>
            </a:r>
            <a:r>
              <a:rPr sz="2600" i="1" spc="155" dirty="0">
                <a:latin typeface="Calibri"/>
                <a:cs typeface="Calibri"/>
              </a:rPr>
              <a:t> </a:t>
            </a:r>
            <a:r>
              <a:rPr sz="2600" i="1" spc="355" dirty="0">
                <a:latin typeface="Calibri"/>
                <a:cs typeface="Calibri"/>
              </a:rPr>
              <a:t>ANALYSIS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1350" y="1185362"/>
            <a:ext cx="1050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95" dirty="0">
                <a:solidFill>
                  <a:srgbClr val="334147"/>
                </a:solidFill>
                <a:latin typeface="Palatino Linotype"/>
                <a:cs typeface="Palatino Linotype"/>
              </a:rPr>
              <a:t>STRENGTHS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2617" y="1471112"/>
            <a:ext cx="1889125" cy="1286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ts val="1664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</a:tabLst>
            </a:pPr>
            <a:r>
              <a:rPr sz="14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Dynamic</a:t>
            </a:r>
            <a:r>
              <a:rPr sz="1400" b="1" spc="-20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4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Nature</a:t>
            </a:r>
            <a:endParaRPr sz="1400">
              <a:latin typeface="Palatino Linotype"/>
              <a:cs typeface="Palatino Linotype"/>
            </a:endParaRPr>
          </a:p>
          <a:p>
            <a:pPr marL="348615" marR="485775" indent="-336550">
              <a:lnSpc>
                <a:spcPts val="1650"/>
              </a:lnSpc>
              <a:spcBef>
                <a:spcPts val="65"/>
              </a:spcBef>
              <a:buFont typeface="Arial"/>
              <a:buChar char="●"/>
              <a:tabLst>
                <a:tab pos="348615" algn="l"/>
              </a:tabLst>
            </a:pPr>
            <a:r>
              <a:rPr sz="1400" b="1" dirty="0">
                <a:solidFill>
                  <a:srgbClr val="334147"/>
                </a:solidFill>
                <a:latin typeface="Palatino Linotype"/>
                <a:cs typeface="Palatino Linotype"/>
              </a:rPr>
              <a:t>Low-</a:t>
            </a:r>
            <a:r>
              <a:rPr sz="14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Latency Architecture</a:t>
            </a:r>
            <a:endParaRPr sz="1400">
              <a:latin typeface="Palatino Linotype"/>
              <a:cs typeface="Palatino Linotype"/>
            </a:endParaRPr>
          </a:p>
          <a:p>
            <a:pPr marL="348615" marR="5080" indent="-336550">
              <a:lnSpc>
                <a:spcPts val="1650"/>
              </a:lnSpc>
              <a:buFont typeface="Arial"/>
              <a:buChar char="●"/>
              <a:tabLst>
                <a:tab pos="348615" algn="l"/>
              </a:tabLst>
            </a:pPr>
            <a:r>
              <a:rPr sz="1400" b="1" spc="-30" dirty="0">
                <a:solidFill>
                  <a:srgbClr val="334147"/>
                </a:solidFill>
                <a:latin typeface="Palatino Linotype"/>
                <a:cs typeface="Palatino Linotype"/>
              </a:rPr>
              <a:t>Simple</a:t>
            </a:r>
            <a:r>
              <a:rPr sz="1400" b="1" spc="-4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4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mechanics, </a:t>
            </a:r>
            <a:r>
              <a:rPr sz="1400" b="1" dirty="0">
                <a:solidFill>
                  <a:srgbClr val="334147"/>
                </a:solidFill>
                <a:latin typeface="Palatino Linotype"/>
                <a:cs typeface="Palatino Linotype"/>
              </a:rPr>
              <a:t>great</a:t>
            </a:r>
            <a:r>
              <a:rPr sz="1400" b="1" spc="1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400" b="1" dirty="0">
                <a:solidFill>
                  <a:srgbClr val="334147"/>
                </a:solidFill>
                <a:latin typeface="Palatino Linotype"/>
                <a:cs typeface="Palatino Linotype"/>
              </a:rPr>
              <a:t>for</a:t>
            </a:r>
            <a:r>
              <a:rPr sz="1400" b="1" spc="20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400" b="1" spc="-20" dirty="0">
                <a:solidFill>
                  <a:srgbClr val="334147"/>
                </a:solidFill>
                <a:latin typeface="Palatino Linotype"/>
                <a:cs typeface="Palatino Linotype"/>
              </a:rPr>
              <a:t>Edge </a:t>
            </a:r>
            <a:r>
              <a:rPr sz="14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Computing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46600" y="1185362"/>
            <a:ext cx="2256790" cy="276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3470">
              <a:lnSpc>
                <a:spcPct val="100000"/>
              </a:lnSpc>
              <a:spcBef>
                <a:spcPts val="100"/>
              </a:spcBef>
            </a:pPr>
            <a:r>
              <a:rPr sz="1400" b="1" spc="-80" dirty="0">
                <a:solidFill>
                  <a:srgbClr val="334147"/>
                </a:solidFill>
                <a:latin typeface="Palatino Linotype"/>
                <a:cs typeface="Palatino Linotype"/>
              </a:rPr>
              <a:t>WEAKNESSES</a:t>
            </a:r>
            <a:endParaRPr sz="1400">
              <a:latin typeface="Palatino Linotype"/>
              <a:cs typeface="Palatino Linotype"/>
            </a:endParaRPr>
          </a:p>
          <a:p>
            <a:pPr marL="332740" marR="487045" indent="-320675">
              <a:lnSpc>
                <a:spcPct val="114599"/>
              </a:lnSpc>
              <a:spcBef>
                <a:spcPts val="965"/>
              </a:spcBef>
              <a:buFont typeface="Arial"/>
              <a:buChar char="●"/>
              <a:tabLst>
                <a:tab pos="332740" algn="l"/>
              </a:tabLst>
            </a:pPr>
            <a:r>
              <a:rPr sz="12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The</a:t>
            </a:r>
            <a:r>
              <a:rPr sz="1200" b="1" spc="-3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200" b="1" dirty="0">
                <a:solidFill>
                  <a:srgbClr val="334147"/>
                </a:solidFill>
                <a:latin typeface="Palatino Linotype"/>
                <a:cs typeface="Palatino Linotype"/>
              </a:rPr>
              <a:t>data</a:t>
            </a:r>
            <a:r>
              <a:rPr sz="1200" b="1" spc="-30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2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complexity </a:t>
            </a:r>
            <a:r>
              <a:rPr sz="1200" b="1" dirty="0">
                <a:solidFill>
                  <a:srgbClr val="334147"/>
                </a:solidFill>
                <a:latin typeface="Palatino Linotype"/>
                <a:cs typeface="Palatino Linotype"/>
              </a:rPr>
              <a:t>demands</a:t>
            </a:r>
            <a:r>
              <a:rPr sz="1200" b="1" spc="-6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2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extensive </a:t>
            </a:r>
            <a:r>
              <a:rPr sz="1200" b="1" dirty="0">
                <a:solidFill>
                  <a:srgbClr val="334147"/>
                </a:solidFill>
                <a:latin typeface="Palatino Linotype"/>
                <a:cs typeface="Palatino Linotype"/>
              </a:rPr>
              <a:t>pre-processing,</a:t>
            </a:r>
            <a:r>
              <a:rPr sz="1200" b="1" spc="13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200" b="1" spc="-40" dirty="0">
                <a:solidFill>
                  <a:srgbClr val="334147"/>
                </a:solidFill>
                <a:latin typeface="Palatino Linotype"/>
                <a:cs typeface="Palatino Linotype"/>
              </a:rPr>
              <a:t>with</a:t>
            </a:r>
            <a:endParaRPr sz="1200">
              <a:latin typeface="Palatino Linotype"/>
              <a:cs typeface="Palatino Linotype"/>
            </a:endParaRPr>
          </a:p>
          <a:p>
            <a:pPr marL="332740" marR="80645">
              <a:lnSpc>
                <a:spcPct val="114599"/>
              </a:lnSpc>
            </a:pPr>
            <a:r>
              <a:rPr sz="1200" b="1" dirty="0">
                <a:solidFill>
                  <a:srgbClr val="334147"/>
                </a:solidFill>
                <a:latin typeface="Palatino Linotype"/>
                <a:cs typeface="Palatino Linotype"/>
              </a:rPr>
              <a:t>optimal</a:t>
            </a:r>
            <a:r>
              <a:rPr sz="1200" b="1" spc="-2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200" b="1" dirty="0">
                <a:solidFill>
                  <a:srgbClr val="334147"/>
                </a:solidFill>
                <a:latin typeface="Palatino Linotype"/>
                <a:cs typeface="Palatino Linotype"/>
              </a:rPr>
              <a:t>results</a:t>
            </a:r>
            <a:r>
              <a:rPr sz="1200" b="1" spc="-20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2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achievable </a:t>
            </a:r>
            <a:r>
              <a:rPr sz="1200" b="1" spc="-20" dirty="0">
                <a:solidFill>
                  <a:srgbClr val="334147"/>
                </a:solidFill>
                <a:latin typeface="Palatino Linotype"/>
                <a:cs typeface="Palatino Linotype"/>
              </a:rPr>
              <a:t>only</a:t>
            </a:r>
            <a:r>
              <a:rPr sz="1200" b="1" spc="-5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200" b="1" dirty="0">
                <a:solidFill>
                  <a:srgbClr val="334147"/>
                </a:solidFill>
                <a:latin typeface="Palatino Linotype"/>
                <a:cs typeface="Palatino Linotype"/>
              </a:rPr>
              <a:t>using</a:t>
            </a:r>
            <a:r>
              <a:rPr sz="1200" b="1" spc="-60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2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infrared cameras.</a:t>
            </a:r>
            <a:endParaRPr sz="1200">
              <a:latin typeface="Palatino Linotype"/>
              <a:cs typeface="Palatino Linotype"/>
            </a:endParaRPr>
          </a:p>
          <a:p>
            <a:pPr marL="332740" marR="75565" indent="-313055">
              <a:lnSpc>
                <a:spcPct val="113900"/>
              </a:lnSpc>
              <a:spcBef>
                <a:spcPts val="760"/>
              </a:spcBef>
              <a:buClr>
                <a:srgbClr val="000000"/>
              </a:buClr>
              <a:buFont typeface="Arial"/>
              <a:buChar char="●"/>
              <a:tabLst>
                <a:tab pos="332740" algn="l"/>
              </a:tabLst>
            </a:pPr>
            <a:r>
              <a:rPr sz="1100" b="1" spc="-30" dirty="0">
                <a:solidFill>
                  <a:srgbClr val="334147"/>
                </a:solidFill>
                <a:latin typeface="Palatino Linotype"/>
                <a:cs typeface="Palatino Linotype"/>
              </a:rPr>
              <a:t>Shadows,</a:t>
            </a:r>
            <a:r>
              <a:rPr sz="1100" b="1" spc="-3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100" b="1" dirty="0">
                <a:solidFill>
                  <a:srgbClr val="334147"/>
                </a:solidFill>
                <a:latin typeface="Palatino Linotype"/>
                <a:cs typeface="Palatino Linotype"/>
              </a:rPr>
              <a:t>dense</a:t>
            </a:r>
            <a:r>
              <a:rPr sz="1100" b="1" spc="-3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000" b="1" dirty="0">
                <a:solidFill>
                  <a:srgbClr val="334147"/>
                </a:solidFill>
                <a:latin typeface="Palatino Linotype"/>
                <a:cs typeface="Palatino Linotype"/>
              </a:rPr>
              <a:t>vegetation,</a:t>
            </a:r>
            <a:r>
              <a:rPr sz="1000" b="1" spc="-30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000" b="1" spc="-25" dirty="0">
                <a:solidFill>
                  <a:srgbClr val="334147"/>
                </a:solidFill>
                <a:latin typeface="Palatino Linotype"/>
                <a:cs typeface="Palatino Linotype"/>
              </a:rPr>
              <a:t>or </a:t>
            </a:r>
            <a:r>
              <a:rPr sz="10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weather</a:t>
            </a:r>
            <a:r>
              <a:rPr sz="1000" b="1" spc="-2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000" b="1" dirty="0">
                <a:solidFill>
                  <a:srgbClr val="334147"/>
                </a:solidFill>
                <a:latin typeface="Palatino Linotype"/>
                <a:cs typeface="Palatino Linotype"/>
              </a:rPr>
              <a:t>may</a:t>
            </a:r>
            <a:r>
              <a:rPr sz="1000" b="1" spc="-2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000" b="1" dirty="0">
                <a:solidFill>
                  <a:srgbClr val="334147"/>
                </a:solidFill>
                <a:latin typeface="Palatino Linotype"/>
                <a:cs typeface="Palatino Linotype"/>
              </a:rPr>
              <a:t>mislead</a:t>
            </a:r>
            <a:r>
              <a:rPr sz="1000" b="1" spc="-2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0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detection.</a:t>
            </a:r>
            <a:endParaRPr sz="1000">
              <a:latin typeface="Palatino Linotype"/>
              <a:cs typeface="Palatino Linotype"/>
            </a:endParaRPr>
          </a:p>
          <a:p>
            <a:pPr marL="332740" marR="319405" indent="-282575">
              <a:lnSpc>
                <a:spcPct val="1125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332740" algn="l"/>
              </a:tabLst>
            </a:pPr>
            <a:r>
              <a:rPr sz="1000" b="1" spc="-20" dirty="0">
                <a:solidFill>
                  <a:srgbClr val="334147"/>
                </a:solidFill>
                <a:latin typeface="Palatino Linotype"/>
                <a:cs typeface="Palatino Linotype"/>
              </a:rPr>
              <a:t>Real-</a:t>
            </a:r>
            <a:r>
              <a:rPr sz="1000" b="1" dirty="0">
                <a:solidFill>
                  <a:srgbClr val="334147"/>
                </a:solidFill>
                <a:latin typeface="Palatino Linotype"/>
                <a:cs typeface="Palatino Linotype"/>
              </a:rPr>
              <a:t>time</a:t>
            </a:r>
            <a:r>
              <a:rPr sz="1000" b="1" spc="30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000" b="1" dirty="0">
                <a:solidFill>
                  <a:srgbClr val="334147"/>
                </a:solidFill>
                <a:latin typeface="Palatino Linotype"/>
                <a:cs typeface="Palatino Linotype"/>
              </a:rPr>
              <a:t>processing</a:t>
            </a:r>
            <a:r>
              <a:rPr sz="1000" b="1" spc="3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000" b="1" spc="-20" dirty="0">
                <a:solidFill>
                  <a:srgbClr val="334147"/>
                </a:solidFill>
                <a:latin typeface="Palatino Linotype"/>
                <a:cs typeface="Palatino Linotype"/>
              </a:rPr>
              <a:t>needs </a:t>
            </a:r>
            <a:r>
              <a:rPr sz="10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optimized</a:t>
            </a:r>
            <a:r>
              <a:rPr sz="1000" b="1" spc="10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0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hardware.</a:t>
            </a:r>
            <a:endParaRPr sz="1000">
              <a:latin typeface="Palatino Linotype"/>
              <a:cs typeface="Palatino Linotype"/>
            </a:endParaRPr>
          </a:p>
          <a:p>
            <a:pPr marL="332740" marR="147320" indent="-282575">
              <a:lnSpc>
                <a:spcPct val="1125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332740" algn="l"/>
              </a:tabLst>
            </a:pPr>
            <a:r>
              <a:rPr sz="1000" b="1" spc="-75" dirty="0">
                <a:solidFill>
                  <a:srgbClr val="334147"/>
                </a:solidFill>
                <a:latin typeface="Palatino Linotype"/>
                <a:cs typeface="Palatino Linotype"/>
              </a:rPr>
              <a:t>GPS</a:t>
            </a:r>
            <a:r>
              <a:rPr sz="1000" b="1" spc="30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000" b="1" dirty="0">
                <a:solidFill>
                  <a:srgbClr val="334147"/>
                </a:solidFill>
                <a:latin typeface="Palatino Linotype"/>
                <a:cs typeface="Palatino Linotype"/>
              </a:rPr>
              <a:t>inaccuracies</a:t>
            </a:r>
            <a:r>
              <a:rPr sz="1000" b="1" spc="30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000" b="1" dirty="0">
                <a:solidFill>
                  <a:srgbClr val="334147"/>
                </a:solidFill>
                <a:latin typeface="Palatino Linotype"/>
                <a:cs typeface="Palatino Linotype"/>
              </a:rPr>
              <a:t>affect</a:t>
            </a:r>
            <a:r>
              <a:rPr sz="1000" b="1" spc="35" dirty="0">
                <a:solidFill>
                  <a:srgbClr val="334147"/>
                </a:solidFill>
                <a:latin typeface="Palatino Linotype"/>
                <a:cs typeface="Palatino Linotype"/>
              </a:rPr>
              <a:t> </a:t>
            </a:r>
            <a:r>
              <a:rPr sz="1000" b="1" spc="-10" dirty="0">
                <a:solidFill>
                  <a:srgbClr val="334147"/>
                </a:solidFill>
                <a:latin typeface="Palatino Linotype"/>
                <a:cs typeface="Palatino Linotype"/>
              </a:rPr>
              <a:t>spatial matching.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3271" y="2956119"/>
            <a:ext cx="217741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5080" indent="-30543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17500" algn="l"/>
              </a:tabLst>
            </a:pPr>
            <a:r>
              <a:rPr sz="1000" b="1" dirty="0">
                <a:latin typeface="Palatino Linotype"/>
                <a:cs typeface="Palatino Linotype"/>
              </a:rPr>
              <a:t>Improve</a:t>
            </a:r>
            <a:r>
              <a:rPr sz="1000" b="1" spc="-25" dirty="0">
                <a:latin typeface="Palatino Linotype"/>
                <a:cs typeface="Palatino Linotype"/>
              </a:rPr>
              <a:t> </a:t>
            </a:r>
            <a:r>
              <a:rPr sz="1000" b="1" dirty="0">
                <a:latin typeface="Palatino Linotype"/>
                <a:cs typeface="Palatino Linotype"/>
              </a:rPr>
              <a:t>Data</a:t>
            </a:r>
            <a:r>
              <a:rPr sz="1000" b="1" spc="-20" dirty="0">
                <a:latin typeface="Palatino Linotype"/>
                <a:cs typeface="Palatino Linotype"/>
              </a:rPr>
              <a:t> Quality:</a:t>
            </a:r>
            <a:r>
              <a:rPr sz="1000" b="1" spc="-25" dirty="0">
                <a:latin typeface="Palatino Linotype"/>
                <a:cs typeface="Palatino Linotype"/>
              </a:rPr>
              <a:t> Use </a:t>
            </a:r>
            <a:r>
              <a:rPr sz="1000" b="1" dirty="0">
                <a:latin typeface="Palatino Linotype"/>
                <a:cs typeface="Palatino Linotype"/>
              </a:rPr>
              <a:t>higher-resolution</a:t>
            </a:r>
            <a:r>
              <a:rPr sz="1000" b="1" spc="65" dirty="0">
                <a:latin typeface="Palatino Linotype"/>
                <a:cs typeface="Palatino Linotype"/>
              </a:rPr>
              <a:t> </a:t>
            </a:r>
            <a:r>
              <a:rPr sz="1000" b="1" spc="-10" dirty="0">
                <a:latin typeface="Palatino Linotype"/>
                <a:cs typeface="Palatino Linotype"/>
              </a:rPr>
              <a:t>multispectral </a:t>
            </a:r>
            <a:r>
              <a:rPr sz="1000" b="1" dirty="0">
                <a:latin typeface="Palatino Linotype"/>
                <a:cs typeface="Palatino Linotype"/>
              </a:rPr>
              <a:t>or</a:t>
            </a:r>
            <a:r>
              <a:rPr sz="1000" b="1" spc="65" dirty="0">
                <a:latin typeface="Palatino Linotype"/>
                <a:cs typeface="Palatino Linotype"/>
              </a:rPr>
              <a:t> </a:t>
            </a:r>
            <a:r>
              <a:rPr sz="1000" b="1" dirty="0">
                <a:latin typeface="Palatino Linotype"/>
                <a:cs typeface="Palatino Linotype"/>
              </a:rPr>
              <a:t>hyperspectral</a:t>
            </a:r>
            <a:r>
              <a:rPr sz="1000" b="1" spc="70" dirty="0">
                <a:latin typeface="Palatino Linotype"/>
                <a:cs typeface="Palatino Linotype"/>
              </a:rPr>
              <a:t> </a:t>
            </a:r>
            <a:r>
              <a:rPr sz="1000" b="1" spc="-10" dirty="0">
                <a:latin typeface="Palatino Linotype"/>
                <a:cs typeface="Palatino Linotype"/>
              </a:rPr>
              <a:t>imagery.</a:t>
            </a:r>
            <a:endParaRPr sz="1000">
              <a:latin typeface="Palatino Linotype"/>
              <a:cs typeface="Palatino Linotype"/>
            </a:endParaRPr>
          </a:p>
          <a:p>
            <a:pPr marL="317500" marR="69215" indent="-305435">
              <a:lnSpc>
                <a:spcPct val="100000"/>
              </a:lnSpc>
              <a:buFont typeface="Arial"/>
              <a:buChar char="●"/>
              <a:tabLst>
                <a:tab pos="317500" algn="l"/>
              </a:tabLst>
            </a:pPr>
            <a:r>
              <a:rPr sz="1000" b="1" dirty="0">
                <a:latin typeface="Palatino Linotype"/>
                <a:cs typeface="Palatino Linotype"/>
              </a:rPr>
              <a:t>Better</a:t>
            </a:r>
            <a:r>
              <a:rPr sz="1000" b="1" spc="70" dirty="0">
                <a:latin typeface="Palatino Linotype"/>
                <a:cs typeface="Palatino Linotype"/>
              </a:rPr>
              <a:t> </a:t>
            </a:r>
            <a:r>
              <a:rPr sz="1000" b="1" dirty="0">
                <a:latin typeface="Palatino Linotype"/>
                <a:cs typeface="Palatino Linotype"/>
              </a:rPr>
              <a:t>Preprocessing:</a:t>
            </a:r>
            <a:r>
              <a:rPr sz="1000" b="1" spc="75" dirty="0">
                <a:latin typeface="Palatino Linotype"/>
                <a:cs typeface="Palatino Linotype"/>
              </a:rPr>
              <a:t> </a:t>
            </a:r>
            <a:r>
              <a:rPr sz="1000" b="1" spc="-10" dirty="0">
                <a:latin typeface="Palatino Linotype"/>
                <a:cs typeface="Palatino Linotype"/>
              </a:rPr>
              <a:t>Enhance </a:t>
            </a:r>
            <a:r>
              <a:rPr sz="1000" b="1" dirty="0">
                <a:latin typeface="Palatino Linotype"/>
                <a:cs typeface="Palatino Linotype"/>
              </a:rPr>
              <a:t>image</a:t>
            </a:r>
            <a:r>
              <a:rPr sz="1000" b="1" spc="-15" dirty="0">
                <a:latin typeface="Palatino Linotype"/>
                <a:cs typeface="Palatino Linotype"/>
              </a:rPr>
              <a:t> </a:t>
            </a:r>
            <a:r>
              <a:rPr sz="1000" b="1" spc="-10" dirty="0">
                <a:latin typeface="Palatino Linotype"/>
                <a:cs typeface="Palatino Linotype"/>
              </a:rPr>
              <a:t>alignment</a:t>
            </a:r>
            <a:r>
              <a:rPr sz="1000" b="1" spc="-15" dirty="0">
                <a:latin typeface="Palatino Linotype"/>
                <a:cs typeface="Palatino Linotype"/>
              </a:rPr>
              <a:t> </a:t>
            </a:r>
            <a:r>
              <a:rPr sz="1000" b="1" dirty="0">
                <a:latin typeface="Palatino Linotype"/>
                <a:cs typeface="Palatino Linotype"/>
              </a:rPr>
              <a:t>and</a:t>
            </a:r>
            <a:r>
              <a:rPr sz="1000" b="1" spc="-15" dirty="0">
                <a:latin typeface="Palatino Linotype"/>
                <a:cs typeface="Palatino Linotype"/>
              </a:rPr>
              <a:t> </a:t>
            </a:r>
            <a:r>
              <a:rPr sz="1000" b="1" spc="-10" dirty="0">
                <a:latin typeface="Palatino Linotype"/>
                <a:cs typeface="Palatino Linotype"/>
              </a:rPr>
              <a:t>apply </a:t>
            </a:r>
            <a:r>
              <a:rPr sz="1000" b="1" dirty="0">
                <a:latin typeface="Palatino Linotype"/>
                <a:cs typeface="Palatino Linotype"/>
              </a:rPr>
              <a:t>advanced</a:t>
            </a:r>
            <a:r>
              <a:rPr sz="1000" b="1" spc="-35" dirty="0">
                <a:latin typeface="Palatino Linotype"/>
                <a:cs typeface="Palatino Linotype"/>
              </a:rPr>
              <a:t> </a:t>
            </a:r>
            <a:r>
              <a:rPr sz="1000" b="1" dirty="0">
                <a:latin typeface="Palatino Linotype"/>
                <a:cs typeface="Palatino Linotype"/>
              </a:rPr>
              <a:t>noise</a:t>
            </a:r>
            <a:r>
              <a:rPr sz="1000" b="1" spc="-30" dirty="0">
                <a:latin typeface="Palatino Linotype"/>
                <a:cs typeface="Palatino Linotype"/>
              </a:rPr>
              <a:t> </a:t>
            </a:r>
            <a:r>
              <a:rPr sz="1000" b="1" spc="-10" dirty="0">
                <a:latin typeface="Palatino Linotype"/>
                <a:cs typeface="Palatino Linotype"/>
              </a:rPr>
              <a:t>reduction techniques</a:t>
            </a:r>
            <a:r>
              <a:rPr sz="1000" b="1" spc="-10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1350" y="4097087"/>
            <a:ext cx="14249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5" dirty="0">
                <a:solidFill>
                  <a:srgbClr val="334147"/>
                </a:solidFill>
                <a:latin typeface="Palatino Linotype"/>
                <a:cs typeface="Palatino Linotype"/>
              </a:rPr>
              <a:t>OPPORTUNITIES</a:t>
            </a:r>
            <a:endParaRPr sz="1400">
              <a:latin typeface="Palatino Linotype"/>
              <a:cs typeface="Palatino Linotyp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70435" y="1623962"/>
            <a:ext cx="2599055" cy="2600960"/>
            <a:chOff x="3270435" y="1623962"/>
            <a:chExt cx="2599055" cy="2600960"/>
          </a:xfrm>
        </p:grpSpPr>
        <p:sp>
          <p:nvSpPr>
            <p:cNvPr id="10" name="object 10"/>
            <p:cNvSpPr/>
            <p:nvPr/>
          </p:nvSpPr>
          <p:spPr>
            <a:xfrm>
              <a:off x="3270442" y="1623962"/>
              <a:ext cx="1209040" cy="1212850"/>
            </a:xfrm>
            <a:custGeom>
              <a:avLst/>
              <a:gdLst/>
              <a:ahLst/>
              <a:cxnLst/>
              <a:rect l="l" t="t" r="r" b="b"/>
              <a:pathLst>
                <a:path w="1209039" h="1212850">
                  <a:moveTo>
                    <a:pt x="0" y="1212464"/>
                  </a:moveTo>
                  <a:lnTo>
                    <a:pt x="894" y="1161864"/>
                  </a:lnTo>
                  <a:lnTo>
                    <a:pt x="3890" y="1111536"/>
                  </a:lnTo>
                  <a:lnTo>
                    <a:pt x="8963" y="1061540"/>
                  </a:lnTo>
                  <a:lnTo>
                    <a:pt x="16088" y="1011935"/>
                  </a:lnTo>
                  <a:lnTo>
                    <a:pt x="25241" y="962782"/>
                  </a:lnTo>
                  <a:lnTo>
                    <a:pt x="36398" y="914139"/>
                  </a:lnTo>
                  <a:lnTo>
                    <a:pt x="49533" y="866067"/>
                  </a:lnTo>
                  <a:lnTo>
                    <a:pt x="64623" y="818624"/>
                  </a:lnTo>
                  <a:lnTo>
                    <a:pt x="81643" y="771871"/>
                  </a:lnTo>
                  <a:lnTo>
                    <a:pt x="100567" y="725866"/>
                  </a:lnTo>
                  <a:lnTo>
                    <a:pt x="121373" y="680670"/>
                  </a:lnTo>
                  <a:lnTo>
                    <a:pt x="144035" y="636342"/>
                  </a:lnTo>
                  <a:lnTo>
                    <a:pt x="168529" y="592942"/>
                  </a:lnTo>
                  <a:lnTo>
                    <a:pt x="194830" y="550530"/>
                  </a:lnTo>
                  <a:lnTo>
                    <a:pt x="222914" y="509164"/>
                  </a:lnTo>
                  <a:lnTo>
                    <a:pt x="252756" y="468904"/>
                  </a:lnTo>
                  <a:lnTo>
                    <a:pt x="284332" y="429811"/>
                  </a:lnTo>
                  <a:lnTo>
                    <a:pt x="317617" y="391943"/>
                  </a:lnTo>
                  <a:lnTo>
                    <a:pt x="352586" y="355360"/>
                  </a:lnTo>
                  <a:lnTo>
                    <a:pt x="389056" y="320272"/>
                  </a:lnTo>
                  <a:lnTo>
                    <a:pt x="426815" y="286865"/>
                  </a:lnTo>
                  <a:lnTo>
                    <a:pt x="465806" y="255163"/>
                  </a:lnTo>
                  <a:lnTo>
                    <a:pt x="505969" y="225190"/>
                  </a:lnTo>
                  <a:lnTo>
                    <a:pt x="547244" y="196973"/>
                  </a:lnTo>
                  <a:lnTo>
                    <a:pt x="589571" y="170534"/>
                  </a:lnTo>
                  <a:lnTo>
                    <a:pt x="632891" y="145900"/>
                  </a:lnTo>
                  <a:lnTo>
                    <a:pt x="677146" y="123095"/>
                  </a:lnTo>
                  <a:lnTo>
                    <a:pt x="722274" y="102143"/>
                  </a:lnTo>
                  <a:lnTo>
                    <a:pt x="768217" y="83069"/>
                  </a:lnTo>
                  <a:lnTo>
                    <a:pt x="814915" y="65898"/>
                  </a:lnTo>
                  <a:lnTo>
                    <a:pt x="862308" y="50655"/>
                  </a:lnTo>
                  <a:lnTo>
                    <a:pt x="910338" y="37364"/>
                  </a:lnTo>
                  <a:lnTo>
                    <a:pt x="958944" y="26050"/>
                  </a:lnTo>
                  <a:lnTo>
                    <a:pt x="1008068" y="16738"/>
                  </a:lnTo>
                  <a:lnTo>
                    <a:pt x="1057649" y="9452"/>
                  </a:lnTo>
                  <a:lnTo>
                    <a:pt x="1107628" y="4217"/>
                  </a:lnTo>
                  <a:lnTo>
                    <a:pt x="1157946" y="1058"/>
                  </a:lnTo>
                  <a:lnTo>
                    <a:pt x="1208543" y="0"/>
                  </a:lnTo>
                  <a:lnTo>
                    <a:pt x="1208543" y="1208549"/>
                  </a:lnTo>
                  <a:lnTo>
                    <a:pt x="0" y="1212464"/>
                  </a:lnTo>
                  <a:close/>
                </a:path>
              </a:pathLst>
            </a:custGeom>
            <a:solidFill>
              <a:srgbClr val="C59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56920" y="1623968"/>
              <a:ext cx="1212850" cy="1209040"/>
            </a:xfrm>
            <a:custGeom>
              <a:avLst/>
              <a:gdLst/>
              <a:ahLst/>
              <a:cxnLst/>
              <a:rect l="l" t="t" r="r" b="b"/>
              <a:pathLst>
                <a:path w="1212850" h="1209039">
                  <a:moveTo>
                    <a:pt x="1212464" y="1208543"/>
                  </a:moveTo>
                  <a:lnTo>
                    <a:pt x="3914" y="1208543"/>
                  </a:lnTo>
                  <a:lnTo>
                    <a:pt x="0" y="0"/>
                  </a:lnTo>
                  <a:lnTo>
                    <a:pt x="50600" y="894"/>
                  </a:lnTo>
                  <a:lnTo>
                    <a:pt x="100927" y="3890"/>
                  </a:lnTo>
                  <a:lnTo>
                    <a:pt x="150923" y="8963"/>
                  </a:lnTo>
                  <a:lnTo>
                    <a:pt x="200528" y="16088"/>
                  </a:lnTo>
                  <a:lnTo>
                    <a:pt x="249681" y="25241"/>
                  </a:lnTo>
                  <a:lnTo>
                    <a:pt x="298324" y="36398"/>
                  </a:lnTo>
                  <a:lnTo>
                    <a:pt x="346396" y="49533"/>
                  </a:lnTo>
                  <a:lnTo>
                    <a:pt x="393839" y="64623"/>
                  </a:lnTo>
                  <a:lnTo>
                    <a:pt x="440593" y="81643"/>
                  </a:lnTo>
                  <a:lnTo>
                    <a:pt x="486597" y="100567"/>
                  </a:lnTo>
                  <a:lnTo>
                    <a:pt x="531793" y="121373"/>
                  </a:lnTo>
                  <a:lnTo>
                    <a:pt x="576121" y="144035"/>
                  </a:lnTo>
                  <a:lnTo>
                    <a:pt x="619521" y="168529"/>
                  </a:lnTo>
                  <a:lnTo>
                    <a:pt x="661933" y="194830"/>
                  </a:lnTo>
                  <a:lnTo>
                    <a:pt x="703299" y="222914"/>
                  </a:lnTo>
                  <a:lnTo>
                    <a:pt x="743559" y="252756"/>
                  </a:lnTo>
                  <a:lnTo>
                    <a:pt x="782652" y="284332"/>
                  </a:lnTo>
                  <a:lnTo>
                    <a:pt x="820520" y="317617"/>
                  </a:lnTo>
                  <a:lnTo>
                    <a:pt x="857102" y="352586"/>
                  </a:lnTo>
                  <a:lnTo>
                    <a:pt x="892191" y="389056"/>
                  </a:lnTo>
                  <a:lnTo>
                    <a:pt x="925598" y="426815"/>
                  </a:lnTo>
                  <a:lnTo>
                    <a:pt x="957300" y="465806"/>
                  </a:lnTo>
                  <a:lnTo>
                    <a:pt x="987273" y="505969"/>
                  </a:lnTo>
                  <a:lnTo>
                    <a:pt x="1015490" y="547244"/>
                  </a:lnTo>
                  <a:lnTo>
                    <a:pt x="1041929" y="589571"/>
                  </a:lnTo>
                  <a:lnTo>
                    <a:pt x="1066563" y="632891"/>
                  </a:lnTo>
                  <a:lnTo>
                    <a:pt x="1089368" y="677146"/>
                  </a:lnTo>
                  <a:lnTo>
                    <a:pt x="1110320" y="722274"/>
                  </a:lnTo>
                  <a:lnTo>
                    <a:pt x="1129394" y="768217"/>
                  </a:lnTo>
                  <a:lnTo>
                    <a:pt x="1146565" y="814915"/>
                  </a:lnTo>
                  <a:lnTo>
                    <a:pt x="1161808" y="862308"/>
                  </a:lnTo>
                  <a:lnTo>
                    <a:pt x="1175099" y="910338"/>
                  </a:lnTo>
                  <a:lnTo>
                    <a:pt x="1186413" y="958945"/>
                  </a:lnTo>
                  <a:lnTo>
                    <a:pt x="1195726" y="1008068"/>
                  </a:lnTo>
                  <a:lnTo>
                    <a:pt x="1203012" y="1057649"/>
                  </a:lnTo>
                  <a:lnTo>
                    <a:pt x="1208246" y="1107628"/>
                  </a:lnTo>
                  <a:lnTo>
                    <a:pt x="1211406" y="1157946"/>
                  </a:lnTo>
                  <a:lnTo>
                    <a:pt x="1212464" y="1208543"/>
                  </a:lnTo>
                  <a:close/>
                </a:path>
              </a:pathLst>
            </a:custGeom>
            <a:solidFill>
              <a:srgbClr val="4988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60834" y="3012062"/>
              <a:ext cx="1209040" cy="1212850"/>
            </a:xfrm>
            <a:custGeom>
              <a:avLst/>
              <a:gdLst/>
              <a:ahLst/>
              <a:cxnLst/>
              <a:rect l="l" t="t" r="r" b="b"/>
              <a:pathLst>
                <a:path w="1209039" h="1212850">
                  <a:moveTo>
                    <a:pt x="0" y="1212464"/>
                  </a:moveTo>
                  <a:lnTo>
                    <a:pt x="0" y="3914"/>
                  </a:lnTo>
                  <a:lnTo>
                    <a:pt x="1208543" y="0"/>
                  </a:lnTo>
                  <a:lnTo>
                    <a:pt x="1207648" y="50600"/>
                  </a:lnTo>
                  <a:lnTo>
                    <a:pt x="1204652" y="100927"/>
                  </a:lnTo>
                  <a:lnTo>
                    <a:pt x="1199579" y="150923"/>
                  </a:lnTo>
                  <a:lnTo>
                    <a:pt x="1192454" y="200528"/>
                  </a:lnTo>
                  <a:lnTo>
                    <a:pt x="1183301" y="249681"/>
                  </a:lnTo>
                  <a:lnTo>
                    <a:pt x="1172144" y="298324"/>
                  </a:lnTo>
                  <a:lnTo>
                    <a:pt x="1159009" y="346396"/>
                  </a:lnTo>
                  <a:lnTo>
                    <a:pt x="1143919" y="393839"/>
                  </a:lnTo>
                  <a:lnTo>
                    <a:pt x="1126900" y="440593"/>
                  </a:lnTo>
                  <a:lnTo>
                    <a:pt x="1107975" y="486597"/>
                  </a:lnTo>
                  <a:lnTo>
                    <a:pt x="1087169" y="531793"/>
                  </a:lnTo>
                  <a:lnTo>
                    <a:pt x="1064507" y="576121"/>
                  </a:lnTo>
                  <a:lnTo>
                    <a:pt x="1040013" y="619521"/>
                  </a:lnTo>
                  <a:lnTo>
                    <a:pt x="1013712" y="661933"/>
                  </a:lnTo>
                  <a:lnTo>
                    <a:pt x="985629" y="703299"/>
                  </a:lnTo>
                  <a:lnTo>
                    <a:pt x="955787" y="743559"/>
                  </a:lnTo>
                  <a:lnTo>
                    <a:pt x="924211" y="782652"/>
                  </a:lnTo>
                  <a:lnTo>
                    <a:pt x="890926" y="820520"/>
                  </a:lnTo>
                  <a:lnTo>
                    <a:pt x="855956" y="857102"/>
                  </a:lnTo>
                  <a:lnTo>
                    <a:pt x="819487" y="892190"/>
                  </a:lnTo>
                  <a:lnTo>
                    <a:pt x="781727" y="925598"/>
                  </a:lnTo>
                  <a:lnTo>
                    <a:pt x="742736" y="957300"/>
                  </a:lnTo>
                  <a:lnTo>
                    <a:pt x="702574" y="987273"/>
                  </a:lnTo>
                  <a:lnTo>
                    <a:pt x="661299" y="1015490"/>
                  </a:lnTo>
                  <a:lnTo>
                    <a:pt x="618972" y="1041929"/>
                  </a:lnTo>
                  <a:lnTo>
                    <a:pt x="575651" y="1066563"/>
                  </a:lnTo>
                  <a:lnTo>
                    <a:pt x="531397" y="1089368"/>
                  </a:lnTo>
                  <a:lnTo>
                    <a:pt x="486269" y="1110320"/>
                  </a:lnTo>
                  <a:lnTo>
                    <a:pt x="440326" y="1129394"/>
                  </a:lnTo>
                  <a:lnTo>
                    <a:pt x="393628" y="1146565"/>
                  </a:lnTo>
                  <a:lnTo>
                    <a:pt x="346234" y="1161808"/>
                  </a:lnTo>
                  <a:lnTo>
                    <a:pt x="298204" y="1175099"/>
                  </a:lnTo>
                  <a:lnTo>
                    <a:pt x="249598" y="1186413"/>
                  </a:lnTo>
                  <a:lnTo>
                    <a:pt x="200475" y="1195726"/>
                  </a:lnTo>
                  <a:lnTo>
                    <a:pt x="150893" y="1203011"/>
                  </a:lnTo>
                  <a:lnTo>
                    <a:pt x="100914" y="1208246"/>
                  </a:lnTo>
                  <a:lnTo>
                    <a:pt x="50596" y="1211405"/>
                  </a:lnTo>
                  <a:lnTo>
                    <a:pt x="0" y="1212464"/>
                  </a:lnTo>
                  <a:close/>
                </a:path>
              </a:pathLst>
            </a:custGeom>
            <a:solidFill>
              <a:srgbClr val="997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0435" y="3015976"/>
              <a:ext cx="1212850" cy="1209040"/>
            </a:xfrm>
            <a:custGeom>
              <a:avLst/>
              <a:gdLst/>
              <a:ahLst/>
              <a:cxnLst/>
              <a:rect l="l" t="t" r="r" b="b"/>
              <a:pathLst>
                <a:path w="1212850" h="1209039">
                  <a:moveTo>
                    <a:pt x="1212464" y="1208543"/>
                  </a:moveTo>
                  <a:lnTo>
                    <a:pt x="1161864" y="1207649"/>
                  </a:lnTo>
                  <a:lnTo>
                    <a:pt x="1111536" y="1204653"/>
                  </a:lnTo>
                  <a:lnTo>
                    <a:pt x="1061540" y="1199580"/>
                  </a:lnTo>
                  <a:lnTo>
                    <a:pt x="1011936" y="1192454"/>
                  </a:lnTo>
                  <a:lnTo>
                    <a:pt x="962782" y="1183301"/>
                  </a:lnTo>
                  <a:lnTo>
                    <a:pt x="914139" y="1172145"/>
                  </a:lnTo>
                  <a:lnTo>
                    <a:pt x="866067" y="1159009"/>
                  </a:lnTo>
                  <a:lnTo>
                    <a:pt x="818624" y="1143920"/>
                  </a:lnTo>
                  <a:lnTo>
                    <a:pt x="771871" y="1126900"/>
                  </a:lnTo>
                  <a:lnTo>
                    <a:pt x="725866" y="1107975"/>
                  </a:lnTo>
                  <a:lnTo>
                    <a:pt x="680670" y="1087169"/>
                  </a:lnTo>
                  <a:lnTo>
                    <a:pt x="636343" y="1064508"/>
                  </a:lnTo>
                  <a:lnTo>
                    <a:pt x="592943" y="1040014"/>
                  </a:lnTo>
                  <a:lnTo>
                    <a:pt x="550530" y="1013713"/>
                  </a:lnTo>
                  <a:lnTo>
                    <a:pt x="509164" y="985629"/>
                  </a:lnTo>
                  <a:lnTo>
                    <a:pt x="468905" y="955787"/>
                  </a:lnTo>
                  <a:lnTo>
                    <a:pt x="429811" y="924211"/>
                  </a:lnTo>
                  <a:lnTo>
                    <a:pt x="391944" y="890926"/>
                  </a:lnTo>
                  <a:lnTo>
                    <a:pt x="355361" y="855956"/>
                  </a:lnTo>
                  <a:lnTo>
                    <a:pt x="320273" y="819487"/>
                  </a:lnTo>
                  <a:lnTo>
                    <a:pt x="286865" y="781727"/>
                  </a:lnTo>
                  <a:lnTo>
                    <a:pt x="255163" y="742736"/>
                  </a:lnTo>
                  <a:lnTo>
                    <a:pt x="225191" y="702574"/>
                  </a:lnTo>
                  <a:lnTo>
                    <a:pt x="196973" y="661299"/>
                  </a:lnTo>
                  <a:lnTo>
                    <a:pt x="170535" y="618972"/>
                  </a:lnTo>
                  <a:lnTo>
                    <a:pt x="145901" y="575651"/>
                  </a:lnTo>
                  <a:lnTo>
                    <a:pt x="123095" y="531397"/>
                  </a:lnTo>
                  <a:lnTo>
                    <a:pt x="102143" y="486269"/>
                  </a:lnTo>
                  <a:lnTo>
                    <a:pt x="83069" y="440326"/>
                  </a:lnTo>
                  <a:lnTo>
                    <a:pt x="65898" y="393628"/>
                  </a:lnTo>
                  <a:lnTo>
                    <a:pt x="50655" y="346234"/>
                  </a:lnTo>
                  <a:lnTo>
                    <a:pt x="37364" y="298204"/>
                  </a:lnTo>
                  <a:lnTo>
                    <a:pt x="26050" y="249598"/>
                  </a:lnTo>
                  <a:lnTo>
                    <a:pt x="16738" y="200475"/>
                  </a:lnTo>
                  <a:lnTo>
                    <a:pt x="9452" y="150893"/>
                  </a:lnTo>
                  <a:lnTo>
                    <a:pt x="4217" y="100914"/>
                  </a:lnTo>
                  <a:lnTo>
                    <a:pt x="1058" y="50596"/>
                  </a:lnTo>
                  <a:lnTo>
                    <a:pt x="0" y="0"/>
                  </a:lnTo>
                  <a:lnTo>
                    <a:pt x="1208549" y="0"/>
                  </a:lnTo>
                  <a:lnTo>
                    <a:pt x="1212464" y="1208543"/>
                  </a:lnTo>
                  <a:close/>
                </a:path>
              </a:pathLst>
            </a:custGeom>
            <a:solidFill>
              <a:srgbClr val="0257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9760" y="2090050"/>
              <a:ext cx="374352" cy="53678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826910" y="2128150"/>
              <a:ext cx="260350" cy="422909"/>
            </a:xfrm>
            <a:custGeom>
              <a:avLst/>
              <a:gdLst/>
              <a:ahLst/>
              <a:cxnLst/>
              <a:rect l="l" t="t" r="r" b="b"/>
              <a:pathLst>
                <a:path w="260350" h="422910">
                  <a:moveTo>
                    <a:pt x="125351" y="422489"/>
                  </a:moveTo>
                  <a:lnTo>
                    <a:pt x="82428" y="417865"/>
                  </a:lnTo>
                  <a:lnTo>
                    <a:pt x="47413" y="406037"/>
                  </a:lnTo>
                  <a:lnTo>
                    <a:pt x="41583" y="404596"/>
                  </a:lnTo>
                  <a:lnTo>
                    <a:pt x="32134" y="404596"/>
                  </a:lnTo>
                  <a:lnTo>
                    <a:pt x="28816" y="406439"/>
                  </a:lnTo>
                  <a:lnTo>
                    <a:pt x="27141" y="410125"/>
                  </a:lnTo>
                  <a:lnTo>
                    <a:pt x="25532" y="413810"/>
                  </a:lnTo>
                  <a:lnTo>
                    <a:pt x="24527" y="417932"/>
                  </a:lnTo>
                  <a:lnTo>
                    <a:pt x="24125" y="422489"/>
                  </a:lnTo>
                  <a:lnTo>
                    <a:pt x="7438" y="422489"/>
                  </a:lnTo>
                  <a:lnTo>
                    <a:pt x="0" y="302668"/>
                  </a:lnTo>
                  <a:lnTo>
                    <a:pt x="16687" y="302668"/>
                  </a:lnTo>
                  <a:lnTo>
                    <a:pt x="18000" y="313279"/>
                  </a:lnTo>
                  <a:lnTo>
                    <a:pt x="20130" y="323501"/>
                  </a:lnTo>
                  <a:lnTo>
                    <a:pt x="36640" y="360065"/>
                  </a:lnTo>
                  <a:lnTo>
                    <a:pt x="64762" y="387055"/>
                  </a:lnTo>
                  <a:lnTo>
                    <a:pt x="102307" y="401983"/>
                  </a:lnTo>
                  <a:lnTo>
                    <a:pt x="124145" y="403892"/>
                  </a:lnTo>
                  <a:lnTo>
                    <a:pt x="138596" y="403107"/>
                  </a:lnTo>
                  <a:lnTo>
                    <a:pt x="182951" y="384530"/>
                  </a:lnTo>
                  <a:lnTo>
                    <a:pt x="207510" y="348411"/>
                  </a:lnTo>
                  <a:lnTo>
                    <a:pt x="213108" y="316841"/>
                  </a:lnTo>
                  <a:lnTo>
                    <a:pt x="211965" y="302429"/>
                  </a:lnTo>
                  <a:lnTo>
                    <a:pt x="194813" y="267787"/>
                  </a:lnTo>
                  <a:lnTo>
                    <a:pt x="157965" y="241419"/>
                  </a:lnTo>
                  <a:lnTo>
                    <a:pt x="104342" y="217426"/>
                  </a:lnTo>
                  <a:lnTo>
                    <a:pt x="90263" y="210811"/>
                  </a:lnTo>
                  <a:lnTo>
                    <a:pt x="52774" y="189381"/>
                  </a:lnTo>
                  <a:lnTo>
                    <a:pt x="24370" y="163164"/>
                  </a:lnTo>
                  <a:lnTo>
                    <a:pt x="5133" y="115555"/>
                  </a:lnTo>
                  <a:lnTo>
                    <a:pt x="4322" y="100721"/>
                  </a:lnTo>
                  <a:lnTo>
                    <a:pt x="5459" y="82596"/>
                  </a:lnTo>
                  <a:lnTo>
                    <a:pt x="22517" y="40509"/>
                  </a:lnTo>
                  <a:lnTo>
                    <a:pt x="55444" y="14764"/>
                  </a:lnTo>
                  <a:lnTo>
                    <a:pt x="97532" y="2337"/>
                  </a:lnTo>
                  <a:lnTo>
                    <a:pt x="127262" y="0"/>
                  </a:lnTo>
                  <a:lnTo>
                    <a:pt x="139230" y="270"/>
                  </a:lnTo>
                  <a:lnTo>
                    <a:pt x="183521" y="10186"/>
                  </a:lnTo>
                  <a:lnTo>
                    <a:pt x="193841" y="16351"/>
                  </a:lnTo>
                  <a:lnTo>
                    <a:pt x="198465" y="17892"/>
                  </a:lnTo>
                  <a:lnTo>
                    <a:pt x="207110" y="17892"/>
                  </a:lnTo>
                  <a:lnTo>
                    <a:pt x="210092" y="15848"/>
                  </a:lnTo>
                  <a:lnTo>
                    <a:pt x="211500" y="11760"/>
                  </a:lnTo>
                  <a:lnTo>
                    <a:pt x="212974" y="7673"/>
                  </a:lnTo>
                  <a:lnTo>
                    <a:pt x="213912" y="3752"/>
                  </a:lnTo>
                  <a:lnTo>
                    <a:pt x="214314" y="0"/>
                  </a:lnTo>
                  <a:lnTo>
                    <a:pt x="229091" y="0"/>
                  </a:lnTo>
                  <a:lnTo>
                    <a:pt x="235324" y="107456"/>
                  </a:lnTo>
                  <a:lnTo>
                    <a:pt x="218637" y="107456"/>
                  </a:lnTo>
                  <a:lnTo>
                    <a:pt x="217186" y="96468"/>
                  </a:lnTo>
                  <a:lnTo>
                    <a:pt x="214641" y="85719"/>
                  </a:lnTo>
                  <a:lnTo>
                    <a:pt x="193481" y="46390"/>
                  </a:lnTo>
                  <a:lnTo>
                    <a:pt x="153297" y="21838"/>
                  </a:lnTo>
                  <a:lnTo>
                    <a:pt x="124748" y="18596"/>
                  </a:lnTo>
                  <a:lnTo>
                    <a:pt x="109670" y="19639"/>
                  </a:lnTo>
                  <a:lnTo>
                    <a:pt x="72276" y="35282"/>
                  </a:lnTo>
                  <a:lnTo>
                    <a:pt x="52580" y="73788"/>
                  </a:lnTo>
                  <a:lnTo>
                    <a:pt x="51266" y="92680"/>
                  </a:lnTo>
                  <a:lnTo>
                    <a:pt x="51650" y="102192"/>
                  </a:lnTo>
                  <a:lnTo>
                    <a:pt x="65616" y="139925"/>
                  </a:lnTo>
                  <a:lnTo>
                    <a:pt x="104361" y="166726"/>
                  </a:lnTo>
                  <a:lnTo>
                    <a:pt x="151287" y="187169"/>
                  </a:lnTo>
                  <a:lnTo>
                    <a:pt x="164480" y="192899"/>
                  </a:lnTo>
                  <a:lnTo>
                    <a:pt x="202553" y="212501"/>
                  </a:lnTo>
                  <a:lnTo>
                    <a:pt x="234953" y="238680"/>
                  </a:lnTo>
                  <a:lnTo>
                    <a:pt x="255956" y="275955"/>
                  </a:lnTo>
                  <a:lnTo>
                    <a:pt x="260052" y="309403"/>
                  </a:lnTo>
                  <a:lnTo>
                    <a:pt x="259374" y="323708"/>
                  </a:lnTo>
                  <a:lnTo>
                    <a:pt x="243309" y="370563"/>
                  </a:lnTo>
                  <a:lnTo>
                    <a:pt x="209791" y="402121"/>
                  </a:lnTo>
                  <a:lnTo>
                    <a:pt x="163971" y="418814"/>
                  </a:lnTo>
                  <a:lnTo>
                    <a:pt x="138489" y="422080"/>
                  </a:lnTo>
                  <a:lnTo>
                    <a:pt x="125351" y="4224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2976" y="2097770"/>
              <a:ext cx="660239" cy="52191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50125" y="2135870"/>
              <a:ext cx="546100" cy="407670"/>
            </a:xfrm>
            <a:custGeom>
              <a:avLst/>
              <a:gdLst/>
              <a:ahLst/>
              <a:cxnLst/>
              <a:rect l="l" t="t" r="r" b="b"/>
              <a:pathLst>
                <a:path w="546100" h="407669">
                  <a:moveTo>
                    <a:pt x="391536" y="407611"/>
                  </a:moveTo>
                  <a:lnTo>
                    <a:pt x="365601" y="407611"/>
                  </a:lnTo>
                  <a:lnTo>
                    <a:pt x="266787" y="80919"/>
                  </a:lnTo>
                  <a:lnTo>
                    <a:pt x="265581" y="80919"/>
                  </a:lnTo>
                  <a:lnTo>
                    <a:pt x="173502" y="407611"/>
                  </a:lnTo>
                  <a:lnTo>
                    <a:pt x="146361" y="407611"/>
                  </a:lnTo>
                  <a:lnTo>
                    <a:pt x="50060" y="55588"/>
                  </a:lnTo>
                  <a:lnTo>
                    <a:pt x="47553" y="47257"/>
                  </a:lnTo>
                  <a:lnTo>
                    <a:pt x="21241" y="18099"/>
                  </a:lnTo>
                  <a:lnTo>
                    <a:pt x="0" y="16686"/>
                  </a:lnTo>
                  <a:lnTo>
                    <a:pt x="0" y="0"/>
                  </a:lnTo>
                  <a:lnTo>
                    <a:pt x="129071" y="0"/>
                  </a:lnTo>
                  <a:lnTo>
                    <a:pt x="129071" y="16686"/>
                  </a:lnTo>
                  <a:lnTo>
                    <a:pt x="97372" y="16686"/>
                  </a:lnTo>
                  <a:lnTo>
                    <a:pt x="92949" y="18328"/>
                  </a:lnTo>
                  <a:lnTo>
                    <a:pt x="89197" y="24895"/>
                  </a:lnTo>
                  <a:lnTo>
                    <a:pt x="89498" y="31261"/>
                  </a:lnTo>
                  <a:lnTo>
                    <a:pt x="91978" y="40710"/>
                  </a:lnTo>
                  <a:lnTo>
                    <a:pt x="173502" y="337247"/>
                  </a:lnTo>
                  <a:lnTo>
                    <a:pt x="174809" y="337247"/>
                  </a:lnTo>
                  <a:lnTo>
                    <a:pt x="264978" y="10454"/>
                  </a:lnTo>
                  <a:lnTo>
                    <a:pt x="290310" y="10454"/>
                  </a:lnTo>
                  <a:lnTo>
                    <a:pt x="390330" y="337247"/>
                  </a:lnTo>
                  <a:lnTo>
                    <a:pt x="392139" y="337247"/>
                  </a:lnTo>
                  <a:lnTo>
                    <a:pt x="467531" y="38901"/>
                  </a:lnTo>
                  <a:lnTo>
                    <a:pt x="469140" y="32736"/>
                  </a:lnTo>
                  <a:lnTo>
                    <a:pt x="469106" y="27509"/>
                  </a:lnTo>
                  <a:lnTo>
                    <a:pt x="467431" y="23220"/>
                  </a:lnTo>
                  <a:lnTo>
                    <a:pt x="465822" y="18864"/>
                  </a:lnTo>
                  <a:lnTo>
                    <a:pt x="461533" y="16686"/>
                  </a:lnTo>
                  <a:lnTo>
                    <a:pt x="429835" y="16686"/>
                  </a:lnTo>
                  <a:lnTo>
                    <a:pt x="429835" y="0"/>
                  </a:lnTo>
                  <a:lnTo>
                    <a:pt x="545939" y="0"/>
                  </a:lnTo>
                  <a:lnTo>
                    <a:pt x="545939" y="16686"/>
                  </a:lnTo>
                  <a:lnTo>
                    <a:pt x="537489" y="16862"/>
                  </a:lnTo>
                  <a:lnTo>
                    <a:pt x="530031" y="17390"/>
                  </a:lnTo>
                  <a:lnTo>
                    <a:pt x="497010" y="41138"/>
                  </a:lnTo>
                  <a:lnTo>
                    <a:pt x="490953" y="56191"/>
                  </a:lnTo>
                  <a:lnTo>
                    <a:pt x="391536" y="407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5174" y="3204273"/>
              <a:ext cx="477489" cy="53678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792323" y="3242373"/>
              <a:ext cx="363220" cy="422909"/>
            </a:xfrm>
            <a:custGeom>
              <a:avLst/>
              <a:gdLst/>
              <a:ahLst/>
              <a:cxnLst/>
              <a:rect l="l" t="t" r="r" b="b"/>
              <a:pathLst>
                <a:path w="363220" h="422910">
                  <a:moveTo>
                    <a:pt x="181644" y="422488"/>
                  </a:moveTo>
                  <a:lnTo>
                    <a:pt x="124321" y="415553"/>
                  </a:lnTo>
                  <a:lnTo>
                    <a:pt x="78407" y="394745"/>
                  </a:lnTo>
                  <a:lnTo>
                    <a:pt x="43526" y="361975"/>
                  </a:lnTo>
                  <a:lnTo>
                    <a:pt x="19099" y="319354"/>
                  </a:lnTo>
                  <a:lnTo>
                    <a:pt x="4774" y="269018"/>
                  </a:lnTo>
                  <a:lnTo>
                    <a:pt x="0" y="213104"/>
                  </a:lnTo>
                  <a:lnTo>
                    <a:pt x="634" y="192063"/>
                  </a:lnTo>
                  <a:lnTo>
                    <a:pt x="5711" y="151604"/>
                  </a:lnTo>
                  <a:lnTo>
                    <a:pt x="16008" y="113575"/>
                  </a:lnTo>
                  <a:lnTo>
                    <a:pt x="42320" y="64232"/>
                  </a:lnTo>
                  <a:lnTo>
                    <a:pt x="82315" y="26707"/>
                  </a:lnTo>
                  <a:lnTo>
                    <a:pt x="116958" y="9725"/>
                  </a:lnTo>
                  <a:lnTo>
                    <a:pt x="158373" y="1080"/>
                  </a:lnTo>
                  <a:lnTo>
                    <a:pt x="181644" y="0"/>
                  </a:lnTo>
                  <a:lnTo>
                    <a:pt x="204872" y="1080"/>
                  </a:lnTo>
                  <a:lnTo>
                    <a:pt x="226402" y="4322"/>
                  </a:lnTo>
                  <a:lnTo>
                    <a:pt x="246237" y="9725"/>
                  </a:lnTo>
                  <a:lnTo>
                    <a:pt x="264375" y="17289"/>
                  </a:lnTo>
                  <a:lnTo>
                    <a:pt x="266665" y="18596"/>
                  </a:lnTo>
                  <a:lnTo>
                    <a:pt x="181644" y="18596"/>
                  </a:lnTo>
                  <a:lnTo>
                    <a:pt x="161414" y="19695"/>
                  </a:lnTo>
                  <a:lnTo>
                    <a:pt x="113691" y="36187"/>
                  </a:lnTo>
                  <a:lnTo>
                    <a:pt x="82648" y="69020"/>
                  </a:lnTo>
                  <a:lnTo>
                    <a:pt x="64661" y="113111"/>
                  </a:lnTo>
                  <a:lnTo>
                    <a:pt x="56644" y="163101"/>
                  </a:lnTo>
                  <a:lnTo>
                    <a:pt x="54383" y="213104"/>
                  </a:lnTo>
                  <a:lnTo>
                    <a:pt x="54534" y="224425"/>
                  </a:lnTo>
                  <a:lnTo>
                    <a:pt x="58353" y="273749"/>
                  </a:lnTo>
                  <a:lnTo>
                    <a:pt x="66646" y="311915"/>
                  </a:lnTo>
                  <a:lnTo>
                    <a:pt x="81593" y="347312"/>
                  </a:lnTo>
                  <a:lnTo>
                    <a:pt x="114307" y="384492"/>
                  </a:lnTo>
                  <a:lnTo>
                    <a:pt x="150507" y="400751"/>
                  </a:lnTo>
                  <a:lnTo>
                    <a:pt x="181644" y="403892"/>
                  </a:lnTo>
                  <a:lnTo>
                    <a:pt x="268492" y="403892"/>
                  </a:lnTo>
                  <a:lnTo>
                    <a:pt x="263200" y="406883"/>
                  </a:lnTo>
                  <a:lnTo>
                    <a:pt x="238867" y="415553"/>
                  </a:lnTo>
                  <a:lnTo>
                    <a:pt x="211682" y="420755"/>
                  </a:lnTo>
                  <a:lnTo>
                    <a:pt x="181644" y="422488"/>
                  </a:lnTo>
                  <a:close/>
                </a:path>
                <a:path w="363220" h="422910">
                  <a:moveTo>
                    <a:pt x="268492" y="403892"/>
                  </a:moveTo>
                  <a:lnTo>
                    <a:pt x="181644" y="403892"/>
                  </a:lnTo>
                  <a:lnTo>
                    <a:pt x="197873" y="403107"/>
                  </a:lnTo>
                  <a:lnTo>
                    <a:pt x="212681" y="400751"/>
                  </a:lnTo>
                  <a:lnTo>
                    <a:pt x="248819" y="384492"/>
                  </a:lnTo>
                  <a:lnTo>
                    <a:pt x="281533" y="347312"/>
                  </a:lnTo>
                  <a:lnTo>
                    <a:pt x="296442" y="311915"/>
                  </a:lnTo>
                  <a:lnTo>
                    <a:pt x="304773" y="273749"/>
                  </a:lnTo>
                  <a:lnTo>
                    <a:pt x="308649" y="224425"/>
                  </a:lnTo>
                  <a:lnTo>
                    <a:pt x="308806" y="213104"/>
                  </a:lnTo>
                  <a:lnTo>
                    <a:pt x="308554" y="196625"/>
                  </a:lnTo>
                  <a:lnTo>
                    <a:pt x="304785" y="146056"/>
                  </a:lnTo>
                  <a:lnTo>
                    <a:pt x="293721" y="97637"/>
                  </a:lnTo>
                  <a:lnTo>
                    <a:pt x="271738" y="56643"/>
                  </a:lnTo>
                  <a:lnTo>
                    <a:pt x="235757" y="28491"/>
                  </a:lnTo>
                  <a:lnTo>
                    <a:pt x="181644" y="18596"/>
                  </a:lnTo>
                  <a:lnTo>
                    <a:pt x="266665" y="18596"/>
                  </a:lnTo>
                  <a:lnTo>
                    <a:pt x="309120" y="50178"/>
                  </a:lnTo>
                  <a:lnTo>
                    <a:pt x="339843" y="96047"/>
                  </a:lnTo>
                  <a:lnTo>
                    <a:pt x="352935" y="132184"/>
                  </a:lnTo>
                  <a:lnTo>
                    <a:pt x="360626" y="171563"/>
                  </a:lnTo>
                  <a:lnTo>
                    <a:pt x="363189" y="213104"/>
                  </a:lnTo>
                  <a:lnTo>
                    <a:pt x="361989" y="241758"/>
                  </a:lnTo>
                  <a:lnTo>
                    <a:pt x="352389" y="294884"/>
                  </a:lnTo>
                  <a:lnTo>
                    <a:pt x="333120" y="341896"/>
                  </a:lnTo>
                  <a:lnTo>
                    <a:pt x="303466" y="379591"/>
                  </a:lnTo>
                  <a:lnTo>
                    <a:pt x="284680" y="394745"/>
                  </a:lnTo>
                  <a:lnTo>
                    <a:pt x="268492" y="4038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07234" y="3211993"/>
              <a:ext cx="441602" cy="5219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964384" y="3250092"/>
              <a:ext cx="327660" cy="407670"/>
            </a:xfrm>
            <a:custGeom>
              <a:avLst/>
              <a:gdLst/>
              <a:ahLst/>
              <a:cxnLst/>
              <a:rect l="l" t="t" r="r" b="b"/>
              <a:pathLst>
                <a:path w="327660" h="407670">
                  <a:moveTo>
                    <a:pt x="245175" y="407611"/>
                  </a:moveTo>
                  <a:lnTo>
                    <a:pt x="82127" y="407611"/>
                  </a:lnTo>
                  <a:lnTo>
                    <a:pt x="82127" y="390925"/>
                  </a:lnTo>
                  <a:lnTo>
                    <a:pt x="95339" y="390755"/>
                  </a:lnTo>
                  <a:lnTo>
                    <a:pt x="106529" y="390246"/>
                  </a:lnTo>
                  <a:lnTo>
                    <a:pt x="140832" y="363751"/>
                  </a:lnTo>
                  <a:lnTo>
                    <a:pt x="140832" y="18495"/>
                  </a:lnTo>
                  <a:lnTo>
                    <a:pt x="104945" y="18495"/>
                  </a:lnTo>
                  <a:lnTo>
                    <a:pt x="88698" y="18866"/>
                  </a:lnTo>
                  <a:lnTo>
                    <a:pt x="44198" y="28038"/>
                  </a:lnTo>
                  <a:lnTo>
                    <a:pt x="21235" y="68329"/>
                  </a:lnTo>
                  <a:lnTo>
                    <a:pt x="16686" y="97605"/>
                  </a:lnTo>
                  <a:lnTo>
                    <a:pt x="0" y="97605"/>
                  </a:lnTo>
                  <a:lnTo>
                    <a:pt x="0" y="0"/>
                  </a:lnTo>
                  <a:lnTo>
                    <a:pt x="327302" y="0"/>
                  </a:lnTo>
                  <a:lnTo>
                    <a:pt x="327302" y="97605"/>
                  </a:lnTo>
                  <a:lnTo>
                    <a:pt x="310615" y="97605"/>
                  </a:lnTo>
                  <a:lnTo>
                    <a:pt x="308523" y="81943"/>
                  </a:lnTo>
                  <a:lnTo>
                    <a:pt x="305966" y="68329"/>
                  </a:lnTo>
                  <a:lnTo>
                    <a:pt x="289556" y="33046"/>
                  </a:lnTo>
                  <a:lnTo>
                    <a:pt x="252689" y="19978"/>
                  </a:lnTo>
                  <a:lnTo>
                    <a:pt x="222356" y="18495"/>
                  </a:lnTo>
                  <a:lnTo>
                    <a:pt x="186469" y="18495"/>
                  </a:lnTo>
                  <a:lnTo>
                    <a:pt x="186469" y="363751"/>
                  </a:lnTo>
                  <a:lnTo>
                    <a:pt x="187408" y="371993"/>
                  </a:lnTo>
                  <a:lnTo>
                    <a:pt x="231956" y="390755"/>
                  </a:lnTo>
                  <a:lnTo>
                    <a:pt x="245175" y="390925"/>
                  </a:lnTo>
                  <a:lnTo>
                    <a:pt x="245175" y="407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90" dirty="0"/>
              <a:t>38</a:t>
            </a:fld>
            <a:endParaRPr spc="9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57399" y="548699"/>
            <a:ext cx="8029575" cy="4046220"/>
            <a:chOff x="557399" y="548699"/>
            <a:chExt cx="8029575" cy="4046220"/>
          </a:xfrm>
        </p:grpSpPr>
        <p:sp>
          <p:nvSpPr>
            <p:cNvPr id="4" name="object 4"/>
            <p:cNvSpPr/>
            <p:nvPr/>
          </p:nvSpPr>
          <p:spPr>
            <a:xfrm>
              <a:off x="557399" y="548699"/>
              <a:ext cx="8029575" cy="4046220"/>
            </a:xfrm>
            <a:custGeom>
              <a:avLst/>
              <a:gdLst/>
              <a:ahLst/>
              <a:cxnLst/>
              <a:rect l="l" t="t" r="r" b="b"/>
              <a:pathLst>
                <a:path w="8029575" h="4046220">
                  <a:moveTo>
                    <a:pt x="8029199" y="4046099"/>
                  </a:moveTo>
                  <a:lnTo>
                    <a:pt x="0" y="4046099"/>
                  </a:lnTo>
                  <a:lnTo>
                    <a:pt x="0" y="0"/>
                  </a:lnTo>
                  <a:lnTo>
                    <a:pt x="8029199" y="0"/>
                  </a:lnTo>
                  <a:lnTo>
                    <a:pt x="8029199" y="4046099"/>
                  </a:lnTo>
                  <a:close/>
                </a:path>
              </a:pathLst>
            </a:custGeom>
            <a:solidFill>
              <a:srgbClr val="001721">
                <a:alpha val="7038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499" y="637539"/>
              <a:ext cx="7850999" cy="386842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69237" y="1531713"/>
            <a:ext cx="620839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0" spc="465" dirty="0">
                <a:solidFill>
                  <a:srgbClr val="C59F72"/>
                </a:solidFill>
                <a:latin typeface="Calibri"/>
                <a:cs typeface="Calibri"/>
              </a:rPr>
              <a:t>42,538,764</a:t>
            </a:r>
            <a:endParaRPr sz="9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90" dirty="0"/>
              <a:t>39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1534375" y="2969447"/>
            <a:ext cx="6078220" cy="76835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z="2100" spc="-10" dirty="0">
                <a:solidFill>
                  <a:srgbClr val="6EA7BB"/>
                </a:solidFill>
                <a:latin typeface="Palatino Linotype"/>
                <a:cs typeface="Palatino Linotype"/>
              </a:rPr>
              <a:t>Each</a:t>
            </a:r>
            <a:r>
              <a:rPr sz="2100" spc="-125" dirty="0">
                <a:solidFill>
                  <a:srgbClr val="6EA7BB"/>
                </a:solidFill>
                <a:latin typeface="Palatino Linotype"/>
                <a:cs typeface="Palatino Linotype"/>
              </a:rPr>
              <a:t> </a:t>
            </a:r>
            <a:r>
              <a:rPr sz="2100" spc="-155" dirty="0">
                <a:solidFill>
                  <a:srgbClr val="6EA7BB"/>
                </a:solidFill>
                <a:latin typeface="Palatino Linotype"/>
                <a:cs typeface="Palatino Linotype"/>
              </a:rPr>
              <a:t>day,</a:t>
            </a:r>
            <a:r>
              <a:rPr sz="2100" spc="-20" dirty="0">
                <a:solidFill>
                  <a:srgbClr val="6EA7BB"/>
                </a:solidFill>
                <a:latin typeface="Palatino Linotype"/>
                <a:cs typeface="Palatino Linotype"/>
              </a:rPr>
              <a:t> </a:t>
            </a:r>
            <a:r>
              <a:rPr sz="2100" dirty="0">
                <a:solidFill>
                  <a:srgbClr val="6EA7BB"/>
                </a:solidFill>
                <a:latin typeface="Palatino Linotype"/>
                <a:cs typeface="Palatino Linotype"/>
              </a:rPr>
              <a:t>the</a:t>
            </a:r>
            <a:r>
              <a:rPr sz="2100" spc="-80" dirty="0">
                <a:solidFill>
                  <a:srgbClr val="6EA7BB"/>
                </a:solidFill>
                <a:latin typeface="Palatino Linotype"/>
                <a:cs typeface="Palatino Linotype"/>
              </a:rPr>
              <a:t> </a:t>
            </a:r>
            <a:r>
              <a:rPr sz="2100" spc="-40" dirty="0">
                <a:solidFill>
                  <a:srgbClr val="6EA7BB"/>
                </a:solidFill>
                <a:latin typeface="Palatino Linotype"/>
                <a:cs typeface="Palatino Linotype"/>
              </a:rPr>
              <a:t>count</a:t>
            </a:r>
            <a:r>
              <a:rPr sz="2100" spc="-60" dirty="0">
                <a:solidFill>
                  <a:srgbClr val="6EA7BB"/>
                </a:solidFill>
                <a:latin typeface="Palatino Linotype"/>
                <a:cs typeface="Palatino Linotype"/>
              </a:rPr>
              <a:t> </a:t>
            </a:r>
            <a:r>
              <a:rPr sz="2100" spc="-45" dirty="0">
                <a:solidFill>
                  <a:srgbClr val="6EA7BB"/>
                </a:solidFill>
                <a:latin typeface="Palatino Linotype"/>
                <a:cs typeface="Palatino Linotype"/>
              </a:rPr>
              <a:t>of</a:t>
            </a:r>
            <a:r>
              <a:rPr sz="2100" spc="-60" dirty="0">
                <a:solidFill>
                  <a:srgbClr val="6EA7BB"/>
                </a:solidFill>
                <a:latin typeface="Palatino Linotype"/>
                <a:cs typeface="Palatino Linotype"/>
              </a:rPr>
              <a:t> </a:t>
            </a:r>
            <a:r>
              <a:rPr sz="2100" spc="-80" dirty="0">
                <a:solidFill>
                  <a:srgbClr val="6EA7BB"/>
                </a:solidFill>
                <a:latin typeface="Palatino Linotype"/>
                <a:cs typeface="Palatino Linotype"/>
              </a:rPr>
              <a:t>Dead</a:t>
            </a:r>
            <a:r>
              <a:rPr sz="2100" spc="-50" dirty="0">
                <a:solidFill>
                  <a:srgbClr val="6EA7BB"/>
                </a:solidFill>
                <a:latin typeface="Palatino Linotype"/>
                <a:cs typeface="Palatino Linotype"/>
              </a:rPr>
              <a:t> </a:t>
            </a:r>
            <a:r>
              <a:rPr sz="2100" spc="-95" dirty="0">
                <a:solidFill>
                  <a:srgbClr val="6EA7BB"/>
                </a:solidFill>
                <a:latin typeface="Palatino Linotype"/>
                <a:cs typeface="Palatino Linotype"/>
              </a:rPr>
              <a:t>Trunks</a:t>
            </a:r>
            <a:r>
              <a:rPr sz="2100" spc="-40" dirty="0">
                <a:solidFill>
                  <a:srgbClr val="6EA7BB"/>
                </a:solidFill>
                <a:latin typeface="Palatino Linotype"/>
                <a:cs typeface="Palatino Linotype"/>
              </a:rPr>
              <a:t> </a:t>
            </a:r>
            <a:r>
              <a:rPr sz="2100" spc="-25" dirty="0">
                <a:solidFill>
                  <a:srgbClr val="6EA7BB"/>
                </a:solidFill>
                <a:latin typeface="Palatino Linotype"/>
                <a:cs typeface="Palatino Linotype"/>
              </a:rPr>
              <a:t>continues</a:t>
            </a:r>
            <a:r>
              <a:rPr sz="2100" spc="-60" dirty="0">
                <a:solidFill>
                  <a:srgbClr val="6EA7BB"/>
                </a:solidFill>
                <a:latin typeface="Palatino Linotype"/>
                <a:cs typeface="Palatino Linotype"/>
              </a:rPr>
              <a:t> </a:t>
            </a:r>
            <a:r>
              <a:rPr sz="2100" spc="-45" dirty="0">
                <a:solidFill>
                  <a:srgbClr val="6EA7BB"/>
                </a:solidFill>
                <a:latin typeface="Palatino Linotype"/>
                <a:cs typeface="Palatino Linotype"/>
              </a:rPr>
              <a:t>to</a:t>
            </a:r>
            <a:r>
              <a:rPr sz="2100" spc="-60" dirty="0">
                <a:solidFill>
                  <a:srgbClr val="6EA7BB"/>
                </a:solidFill>
                <a:latin typeface="Palatino Linotype"/>
                <a:cs typeface="Palatino Linotype"/>
              </a:rPr>
              <a:t> </a:t>
            </a:r>
            <a:r>
              <a:rPr sz="2100" spc="-10" dirty="0">
                <a:solidFill>
                  <a:srgbClr val="6EA7BB"/>
                </a:solidFill>
                <a:latin typeface="Palatino Linotype"/>
                <a:cs typeface="Palatino Linotype"/>
              </a:rPr>
              <a:t>Rise!</a:t>
            </a:r>
            <a:endParaRPr sz="21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2100" spc="-20" dirty="0">
                <a:solidFill>
                  <a:srgbClr val="6EA7BB"/>
                </a:solidFill>
                <a:latin typeface="Palatino Linotype"/>
                <a:cs typeface="Palatino Linotype"/>
              </a:rPr>
              <a:t>Let’s</a:t>
            </a:r>
            <a:r>
              <a:rPr sz="2100" spc="-114" dirty="0">
                <a:solidFill>
                  <a:srgbClr val="6EA7BB"/>
                </a:solidFill>
                <a:latin typeface="Palatino Linotype"/>
                <a:cs typeface="Palatino Linotype"/>
              </a:rPr>
              <a:t> </a:t>
            </a:r>
            <a:r>
              <a:rPr sz="2100" spc="-125" dirty="0">
                <a:solidFill>
                  <a:srgbClr val="6EA7BB"/>
                </a:solidFill>
                <a:latin typeface="Palatino Linotype"/>
                <a:cs typeface="Palatino Linotype"/>
              </a:rPr>
              <a:t>ﬁx</a:t>
            </a:r>
            <a:r>
              <a:rPr sz="2100" spc="-20" dirty="0">
                <a:solidFill>
                  <a:srgbClr val="6EA7BB"/>
                </a:solidFill>
                <a:latin typeface="Palatino Linotype"/>
                <a:cs typeface="Palatino Linotype"/>
              </a:rPr>
              <a:t> </a:t>
            </a:r>
            <a:r>
              <a:rPr sz="2100" dirty="0">
                <a:solidFill>
                  <a:srgbClr val="6EA7BB"/>
                </a:solidFill>
                <a:latin typeface="Palatino Linotype"/>
                <a:cs typeface="Palatino Linotype"/>
              </a:rPr>
              <a:t>it</a:t>
            </a:r>
            <a:r>
              <a:rPr sz="2100" spc="-70" dirty="0">
                <a:solidFill>
                  <a:srgbClr val="6EA7BB"/>
                </a:solidFill>
                <a:latin typeface="Palatino Linotype"/>
                <a:cs typeface="Palatino Linotype"/>
              </a:rPr>
              <a:t> </a:t>
            </a:r>
            <a:r>
              <a:rPr sz="2100" spc="-10" dirty="0">
                <a:solidFill>
                  <a:srgbClr val="6EA7BB"/>
                </a:solidFill>
                <a:latin typeface="Palatino Linotype"/>
                <a:cs typeface="Palatino Linotype"/>
              </a:rPr>
              <a:t>together</a:t>
            </a:r>
            <a:endParaRPr sz="21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72975" y="272724"/>
            <a:ext cx="4598670" cy="4597400"/>
            <a:chOff x="2272975" y="272724"/>
            <a:chExt cx="4598670" cy="4597400"/>
          </a:xfrm>
        </p:grpSpPr>
        <p:sp>
          <p:nvSpPr>
            <p:cNvPr id="4" name="object 4"/>
            <p:cNvSpPr/>
            <p:nvPr/>
          </p:nvSpPr>
          <p:spPr>
            <a:xfrm>
              <a:off x="2272975" y="272724"/>
              <a:ext cx="4598670" cy="4597400"/>
            </a:xfrm>
            <a:custGeom>
              <a:avLst/>
              <a:gdLst/>
              <a:ahLst/>
              <a:cxnLst/>
              <a:rect l="l" t="t" r="r" b="b"/>
              <a:pathLst>
                <a:path w="4598670" h="4597400">
                  <a:moveTo>
                    <a:pt x="2551320" y="12699"/>
                  </a:moveTo>
                  <a:lnTo>
                    <a:pt x="2014250" y="12699"/>
                  </a:lnTo>
                  <a:lnTo>
                    <a:pt x="2061051" y="0"/>
                  </a:lnTo>
                  <a:lnTo>
                    <a:pt x="2501197" y="0"/>
                  </a:lnTo>
                  <a:lnTo>
                    <a:pt x="2551320" y="12699"/>
                  </a:lnTo>
                  <a:close/>
                </a:path>
                <a:path w="4598670" h="4597400">
                  <a:moveTo>
                    <a:pt x="2768069" y="4546599"/>
                  </a:moveTo>
                  <a:lnTo>
                    <a:pt x="1830030" y="4546599"/>
                  </a:lnTo>
                  <a:lnTo>
                    <a:pt x="1477907" y="4444999"/>
                  </a:lnTo>
                  <a:lnTo>
                    <a:pt x="1435609" y="4419599"/>
                  </a:lnTo>
                  <a:lnTo>
                    <a:pt x="1352262" y="4394199"/>
                  </a:lnTo>
                  <a:lnTo>
                    <a:pt x="1270646" y="4343399"/>
                  </a:lnTo>
                  <a:lnTo>
                    <a:pt x="1230511" y="4330699"/>
                  </a:lnTo>
                  <a:lnTo>
                    <a:pt x="1151636" y="4279899"/>
                  </a:lnTo>
                  <a:lnTo>
                    <a:pt x="1112915" y="4267199"/>
                  </a:lnTo>
                  <a:lnTo>
                    <a:pt x="1036953" y="4216399"/>
                  </a:lnTo>
                  <a:lnTo>
                    <a:pt x="963029" y="4165599"/>
                  </a:lnTo>
                  <a:lnTo>
                    <a:pt x="926855" y="4140199"/>
                  </a:lnTo>
                  <a:lnTo>
                    <a:pt x="891220" y="4114799"/>
                  </a:lnTo>
                  <a:lnTo>
                    <a:pt x="856133" y="4076699"/>
                  </a:lnTo>
                  <a:lnTo>
                    <a:pt x="821603" y="4051299"/>
                  </a:lnTo>
                  <a:lnTo>
                    <a:pt x="787640" y="4025899"/>
                  </a:lnTo>
                  <a:lnTo>
                    <a:pt x="754254" y="4000499"/>
                  </a:lnTo>
                  <a:lnTo>
                    <a:pt x="721455" y="3962399"/>
                  </a:lnTo>
                  <a:lnTo>
                    <a:pt x="689251" y="3936999"/>
                  </a:lnTo>
                  <a:lnTo>
                    <a:pt x="657653" y="3898899"/>
                  </a:lnTo>
                  <a:lnTo>
                    <a:pt x="626670" y="3873499"/>
                  </a:lnTo>
                  <a:lnTo>
                    <a:pt x="596312" y="3835399"/>
                  </a:lnTo>
                  <a:lnTo>
                    <a:pt x="566588" y="3809999"/>
                  </a:lnTo>
                  <a:lnTo>
                    <a:pt x="537508" y="3771899"/>
                  </a:lnTo>
                  <a:lnTo>
                    <a:pt x="509082" y="3733799"/>
                  </a:lnTo>
                  <a:lnTo>
                    <a:pt x="481319" y="3695699"/>
                  </a:lnTo>
                  <a:lnTo>
                    <a:pt x="454228" y="3670299"/>
                  </a:lnTo>
                  <a:lnTo>
                    <a:pt x="427820" y="3632199"/>
                  </a:lnTo>
                  <a:lnTo>
                    <a:pt x="402104" y="3594099"/>
                  </a:lnTo>
                  <a:lnTo>
                    <a:pt x="377090" y="3555999"/>
                  </a:lnTo>
                  <a:lnTo>
                    <a:pt x="352786" y="3517899"/>
                  </a:lnTo>
                  <a:lnTo>
                    <a:pt x="329204" y="3479799"/>
                  </a:lnTo>
                  <a:lnTo>
                    <a:pt x="306352" y="3441699"/>
                  </a:lnTo>
                  <a:lnTo>
                    <a:pt x="284239" y="3403599"/>
                  </a:lnTo>
                  <a:lnTo>
                    <a:pt x="262877" y="3365499"/>
                  </a:lnTo>
                  <a:lnTo>
                    <a:pt x="242273" y="3327399"/>
                  </a:lnTo>
                  <a:lnTo>
                    <a:pt x="222438" y="3276599"/>
                  </a:lnTo>
                  <a:lnTo>
                    <a:pt x="203382" y="3238499"/>
                  </a:lnTo>
                  <a:lnTo>
                    <a:pt x="185113" y="3200399"/>
                  </a:lnTo>
                  <a:lnTo>
                    <a:pt x="167642" y="3162299"/>
                  </a:lnTo>
                  <a:lnTo>
                    <a:pt x="150978" y="3111499"/>
                  </a:lnTo>
                  <a:lnTo>
                    <a:pt x="135131" y="3073399"/>
                  </a:lnTo>
                  <a:lnTo>
                    <a:pt x="120111" y="3022599"/>
                  </a:lnTo>
                  <a:lnTo>
                    <a:pt x="105926" y="2984499"/>
                  </a:lnTo>
                  <a:lnTo>
                    <a:pt x="92587" y="2946399"/>
                  </a:lnTo>
                  <a:lnTo>
                    <a:pt x="80103" y="2895599"/>
                  </a:lnTo>
                  <a:lnTo>
                    <a:pt x="68484" y="2857499"/>
                  </a:lnTo>
                  <a:lnTo>
                    <a:pt x="57739" y="2806699"/>
                  </a:lnTo>
                  <a:lnTo>
                    <a:pt x="47878" y="2755899"/>
                  </a:lnTo>
                  <a:lnTo>
                    <a:pt x="38911" y="2717799"/>
                  </a:lnTo>
                  <a:lnTo>
                    <a:pt x="30847" y="2666999"/>
                  </a:lnTo>
                  <a:lnTo>
                    <a:pt x="23695" y="2628899"/>
                  </a:lnTo>
                  <a:lnTo>
                    <a:pt x="17466" y="2578099"/>
                  </a:lnTo>
                  <a:lnTo>
                    <a:pt x="12169" y="2527299"/>
                  </a:lnTo>
                  <a:lnTo>
                    <a:pt x="7814" y="2489199"/>
                  </a:lnTo>
                  <a:lnTo>
                    <a:pt x="4409" y="2438399"/>
                  </a:lnTo>
                  <a:lnTo>
                    <a:pt x="1966" y="2387599"/>
                  </a:lnTo>
                  <a:lnTo>
                    <a:pt x="493" y="2336799"/>
                  </a:lnTo>
                  <a:lnTo>
                    <a:pt x="0" y="2298699"/>
                  </a:lnTo>
                  <a:lnTo>
                    <a:pt x="493" y="2247899"/>
                  </a:lnTo>
                  <a:lnTo>
                    <a:pt x="1966" y="2197099"/>
                  </a:lnTo>
                  <a:lnTo>
                    <a:pt x="4409" y="2146299"/>
                  </a:lnTo>
                  <a:lnTo>
                    <a:pt x="7814" y="2095499"/>
                  </a:lnTo>
                  <a:lnTo>
                    <a:pt x="12169" y="2057399"/>
                  </a:lnTo>
                  <a:lnTo>
                    <a:pt x="17466" y="2006599"/>
                  </a:lnTo>
                  <a:lnTo>
                    <a:pt x="23695" y="1955799"/>
                  </a:lnTo>
                  <a:lnTo>
                    <a:pt x="30847" y="1917699"/>
                  </a:lnTo>
                  <a:lnTo>
                    <a:pt x="38911" y="1866899"/>
                  </a:lnTo>
                  <a:lnTo>
                    <a:pt x="47878" y="1828799"/>
                  </a:lnTo>
                  <a:lnTo>
                    <a:pt x="57739" y="1777999"/>
                  </a:lnTo>
                  <a:lnTo>
                    <a:pt x="68484" y="1727199"/>
                  </a:lnTo>
                  <a:lnTo>
                    <a:pt x="80103" y="1689099"/>
                  </a:lnTo>
                  <a:lnTo>
                    <a:pt x="92587" y="1650999"/>
                  </a:lnTo>
                  <a:lnTo>
                    <a:pt x="105926" y="1600199"/>
                  </a:lnTo>
                  <a:lnTo>
                    <a:pt x="120111" y="1562099"/>
                  </a:lnTo>
                  <a:lnTo>
                    <a:pt x="135131" y="1511299"/>
                  </a:lnTo>
                  <a:lnTo>
                    <a:pt x="150978" y="1473199"/>
                  </a:lnTo>
                  <a:lnTo>
                    <a:pt x="167642" y="1435099"/>
                  </a:lnTo>
                  <a:lnTo>
                    <a:pt x="185113" y="1384299"/>
                  </a:lnTo>
                  <a:lnTo>
                    <a:pt x="203382" y="1346199"/>
                  </a:lnTo>
                  <a:lnTo>
                    <a:pt x="222438" y="1308099"/>
                  </a:lnTo>
                  <a:lnTo>
                    <a:pt x="242273" y="1269999"/>
                  </a:lnTo>
                  <a:lnTo>
                    <a:pt x="262877" y="1219199"/>
                  </a:lnTo>
                  <a:lnTo>
                    <a:pt x="284239" y="1181099"/>
                  </a:lnTo>
                  <a:lnTo>
                    <a:pt x="306352" y="1142999"/>
                  </a:lnTo>
                  <a:lnTo>
                    <a:pt x="329204" y="1104899"/>
                  </a:lnTo>
                  <a:lnTo>
                    <a:pt x="352786" y="1066799"/>
                  </a:lnTo>
                  <a:lnTo>
                    <a:pt x="377090" y="1028699"/>
                  </a:lnTo>
                  <a:lnTo>
                    <a:pt x="402104" y="990599"/>
                  </a:lnTo>
                  <a:lnTo>
                    <a:pt x="427820" y="952499"/>
                  </a:lnTo>
                  <a:lnTo>
                    <a:pt x="454228" y="914399"/>
                  </a:lnTo>
                  <a:lnTo>
                    <a:pt x="481319" y="888999"/>
                  </a:lnTo>
                  <a:lnTo>
                    <a:pt x="509082" y="850899"/>
                  </a:lnTo>
                  <a:lnTo>
                    <a:pt x="537508" y="812799"/>
                  </a:lnTo>
                  <a:lnTo>
                    <a:pt x="566588" y="787399"/>
                  </a:lnTo>
                  <a:lnTo>
                    <a:pt x="596312" y="749299"/>
                  </a:lnTo>
                  <a:lnTo>
                    <a:pt x="626670" y="711199"/>
                  </a:lnTo>
                  <a:lnTo>
                    <a:pt x="657653" y="685799"/>
                  </a:lnTo>
                  <a:lnTo>
                    <a:pt x="689251" y="647699"/>
                  </a:lnTo>
                  <a:lnTo>
                    <a:pt x="721455" y="622299"/>
                  </a:lnTo>
                  <a:lnTo>
                    <a:pt x="754254" y="584199"/>
                  </a:lnTo>
                  <a:lnTo>
                    <a:pt x="787640" y="558799"/>
                  </a:lnTo>
                  <a:lnTo>
                    <a:pt x="821603" y="533399"/>
                  </a:lnTo>
                  <a:lnTo>
                    <a:pt x="856133" y="507999"/>
                  </a:lnTo>
                  <a:lnTo>
                    <a:pt x="891220" y="469899"/>
                  </a:lnTo>
                  <a:lnTo>
                    <a:pt x="926855" y="444499"/>
                  </a:lnTo>
                  <a:lnTo>
                    <a:pt x="963029" y="419099"/>
                  </a:lnTo>
                  <a:lnTo>
                    <a:pt x="1036953" y="368299"/>
                  </a:lnTo>
                  <a:lnTo>
                    <a:pt x="1112915" y="317499"/>
                  </a:lnTo>
                  <a:lnTo>
                    <a:pt x="1151636" y="304799"/>
                  </a:lnTo>
                  <a:lnTo>
                    <a:pt x="1230511" y="253999"/>
                  </a:lnTo>
                  <a:lnTo>
                    <a:pt x="1270646" y="241299"/>
                  </a:lnTo>
                  <a:lnTo>
                    <a:pt x="1311233" y="215899"/>
                  </a:lnTo>
                  <a:lnTo>
                    <a:pt x="1352262" y="203199"/>
                  </a:lnTo>
                  <a:lnTo>
                    <a:pt x="1393724" y="177799"/>
                  </a:lnTo>
                  <a:lnTo>
                    <a:pt x="1435609" y="165099"/>
                  </a:lnTo>
                  <a:lnTo>
                    <a:pt x="1477907" y="139699"/>
                  </a:lnTo>
                  <a:lnTo>
                    <a:pt x="1520609" y="126999"/>
                  </a:lnTo>
                  <a:lnTo>
                    <a:pt x="1830030" y="38099"/>
                  </a:lnTo>
                  <a:lnTo>
                    <a:pt x="1875618" y="38099"/>
                  </a:lnTo>
                  <a:lnTo>
                    <a:pt x="1967738" y="12699"/>
                  </a:lnTo>
                  <a:lnTo>
                    <a:pt x="2601246" y="12699"/>
                  </a:lnTo>
                  <a:lnTo>
                    <a:pt x="2650956" y="25399"/>
                  </a:lnTo>
                  <a:lnTo>
                    <a:pt x="2700435" y="25399"/>
                  </a:lnTo>
                  <a:lnTo>
                    <a:pt x="3085951" y="126999"/>
                  </a:lnTo>
                  <a:lnTo>
                    <a:pt x="3132603" y="152399"/>
                  </a:lnTo>
                  <a:lnTo>
                    <a:pt x="3178858" y="165099"/>
                  </a:lnTo>
                  <a:lnTo>
                    <a:pt x="3224699" y="190499"/>
                  </a:lnTo>
                  <a:lnTo>
                    <a:pt x="3270111" y="203199"/>
                  </a:lnTo>
                  <a:lnTo>
                    <a:pt x="3403600" y="279399"/>
                  </a:lnTo>
                  <a:lnTo>
                    <a:pt x="3490140" y="330199"/>
                  </a:lnTo>
                  <a:lnTo>
                    <a:pt x="3574564" y="380999"/>
                  </a:lnTo>
                  <a:lnTo>
                    <a:pt x="3656737" y="431799"/>
                  </a:lnTo>
                  <a:lnTo>
                    <a:pt x="3696940" y="469899"/>
                  </a:lnTo>
                  <a:lnTo>
                    <a:pt x="3736530" y="495299"/>
                  </a:lnTo>
                  <a:lnTo>
                    <a:pt x="3775492" y="533399"/>
                  </a:lnTo>
                  <a:lnTo>
                    <a:pt x="3813808" y="558799"/>
                  </a:lnTo>
                  <a:lnTo>
                    <a:pt x="3851464" y="596899"/>
                  </a:lnTo>
                  <a:lnTo>
                    <a:pt x="3888441" y="634999"/>
                  </a:lnTo>
                  <a:lnTo>
                    <a:pt x="3924723" y="673099"/>
                  </a:lnTo>
                  <a:lnTo>
                    <a:pt x="3960214" y="698499"/>
                  </a:lnTo>
                  <a:lnTo>
                    <a:pt x="3994824" y="736599"/>
                  </a:lnTo>
                  <a:lnTo>
                    <a:pt x="4028545" y="774699"/>
                  </a:lnTo>
                  <a:lnTo>
                    <a:pt x="4061371" y="812799"/>
                  </a:lnTo>
                  <a:lnTo>
                    <a:pt x="4093295" y="850899"/>
                  </a:lnTo>
                  <a:lnTo>
                    <a:pt x="4124310" y="888999"/>
                  </a:lnTo>
                  <a:lnTo>
                    <a:pt x="4154409" y="939799"/>
                  </a:lnTo>
                  <a:lnTo>
                    <a:pt x="4183585" y="977899"/>
                  </a:lnTo>
                  <a:lnTo>
                    <a:pt x="4211832" y="1015999"/>
                  </a:lnTo>
                  <a:lnTo>
                    <a:pt x="4239143" y="1054099"/>
                  </a:lnTo>
                  <a:lnTo>
                    <a:pt x="4265510" y="1104899"/>
                  </a:lnTo>
                  <a:lnTo>
                    <a:pt x="4290927" y="1142999"/>
                  </a:lnTo>
                  <a:lnTo>
                    <a:pt x="4315387" y="1193799"/>
                  </a:lnTo>
                  <a:lnTo>
                    <a:pt x="4338884" y="1231899"/>
                  </a:lnTo>
                  <a:lnTo>
                    <a:pt x="4361410" y="1282699"/>
                  </a:lnTo>
                  <a:lnTo>
                    <a:pt x="4382958" y="1320799"/>
                  </a:lnTo>
                  <a:lnTo>
                    <a:pt x="4403522" y="1371599"/>
                  </a:lnTo>
                  <a:lnTo>
                    <a:pt x="4423095" y="1409699"/>
                  </a:lnTo>
                  <a:lnTo>
                    <a:pt x="4441670" y="1460499"/>
                  </a:lnTo>
                  <a:lnTo>
                    <a:pt x="4459240" y="1511299"/>
                  </a:lnTo>
                  <a:lnTo>
                    <a:pt x="4475798" y="1549399"/>
                  </a:lnTo>
                  <a:lnTo>
                    <a:pt x="4491337" y="1600199"/>
                  </a:lnTo>
                  <a:lnTo>
                    <a:pt x="4505851" y="1650999"/>
                  </a:lnTo>
                  <a:lnTo>
                    <a:pt x="4519333" y="1701799"/>
                  </a:lnTo>
                  <a:lnTo>
                    <a:pt x="4531776" y="1739899"/>
                  </a:lnTo>
                  <a:lnTo>
                    <a:pt x="4543172" y="1790699"/>
                  </a:lnTo>
                  <a:lnTo>
                    <a:pt x="4553516" y="1841499"/>
                  </a:lnTo>
                  <a:lnTo>
                    <a:pt x="4562800" y="1892299"/>
                  </a:lnTo>
                  <a:lnTo>
                    <a:pt x="4571017" y="1943099"/>
                  </a:lnTo>
                  <a:lnTo>
                    <a:pt x="4578161" y="1993899"/>
                  </a:lnTo>
                  <a:lnTo>
                    <a:pt x="4584225" y="2044699"/>
                  </a:lnTo>
                  <a:lnTo>
                    <a:pt x="4589201" y="2095499"/>
                  </a:lnTo>
                  <a:lnTo>
                    <a:pt x="4593084" y="2146299"/>
                  </a:lnTo>
                  <a:lnTo>
                    <a:pt x="4595866" y="2197099"/>
                  </a:lnTo>
                  <a:lnTo>
                    <a:pt x="4597540" y="2247899"/>
                  </a:lnTo>
                  <a:lnTo>
                    <a:pt x="4598099" y="2298699"/>
                  </a:lnTo>
                  <a:lnTo>
                    <a:pt x="4597606" y="2336799"/>
                  </a:lnTo>
                  <a:lnTo>
                    <a:pt x="4596133" y="2387599"/>
                  </a:lnTo>
                  <a:lnTo>
                    <a:pt x="4593690" y="2438399"/>
                  </a:lnTo>
                  <a:lnTo>
                    <a:pt x="4590285" y="2489199"/>
                  </a:lnTo>
                  <a:lnTo>
                    <a:pt x="4585930" y="2527299"/>
                  </a:lnTo>
                  <a:lnTo>
                    <a:pt x="4580633" y="2578099"/>
                  </a:lnTo>
                  <a:lnTo>
                    <a:pt x="4574404" y="2628899"/>
                  </a:lnTo>
                  <a:lnTo>
                    <a:pt x="4567252" y="2666999"/>
                  </a:lnTo>
                  <a:lnTo>
                    <a:pt x="4559188" y="2717799"/>
                  </a:lnTo>
                  <a:lnTo>
                    <a:pt x="4550221" y="2755899"/>
                  </a:lnTo>
                  <a:lnTo>
                    <a:pt x="4540360" y="2806699"/>
                  </a:lnTo>
                  <a:lnTo>
                    <a:pt x="4529615" y="2857499"/>
                  </a:lnTo>
                  <a:lnTo>
                    <a:pt x="4517996" y="2895599"/>
                  </a:lnTo>
                  <a:lnTo>
                    <a:pt x="4505512" y="2946399"/>
                  </a:lnTo>
                  <a:lnTo>
                    <a:pt x="4492173" y="2984499"/>
                  </a:lnTo>
                  <a:lnTo>
                    <a:pt x="4477988" y="3022599"/>
                  </a:lnTo>
                  <a:lnTo>
                    <a:pt x="4462968" y="3073399"/>
                  </a:lnTo>
                  <a:lnTo>
                    <a:pt x="4447121" y="3111499"/>
                  </a:lnTo>
                  <a:lnTo>
                    <a:pt x="4430457" y="3162299"/>
                  </a:lnTo>
                  <a:lnTo>
                    <a:pt x="4412986" y="3200399"/>
                  </a:lnTo>
                  <a:lnTo>
                    <a:pt x="4394717" y="3238499"/>
                  </a:lnTo>
                  <a:lnTo>
                    <a:pt x="4375661" y="3276599"/>
                  </a:lnTo>
                  <a:lnTo>
                    <a:pt x="4355826" y="3327399"/>
                  </a:lnTo>
                  <a:lnTo>
                    <a:pt x="4335222" y="3365499"/>
                  </a:lnTo>
                  <a:lnTo>
                    <a:pt x="4313860" y="3403599"/>
                  </a:lnTo>
                  <a:lnTo>
                    <a:pt x="4291747" y="3441699"/>
                  </a:lnTo>
                  <a:lnTo>
                    <a:pt x="4268895" y="3479799"/>
                  </a:lnTo>
                  <a:lnTo>
                    <a:pt x="4245312" y="3517899"/>
                  </a:lnTo>
                  <a:lnTo>
                    <a:pt x="4221009" y="3555999"/>
                  </a:lnTo>
                  <a:lnTo>
                    <a:pt x="4195995" y="3594099"/>
                  </a:lnTo>
                  <a:lnTo>
                    <a:pt x="4170279" y="3632199"/>
                  </a:lnTo>
                  <a:lnTo>
                    <a:pt x="4143870" y="3670299"/>
                  </a:lnTo>
                  <a:lnTo>
                    <a:pt x="4116780" y="3695699"/>
                  </a:lnTo>
                  <a:lnTo>
                    <a:pt x="4089017" y="3733799"/>
                  </a:lnTo>
                  <a:lnTo>
                    <a:pt x="4060591" y="3771899"/>
                  </a:lnTo>
                  <a:lnTo>
                    <a:pt x="4031511" y="3809999"/>
                  </a:lnTo>
                  <a:lnTo>
                    <a:pt x="4001787" y="3835399"/>
                  </a:lnTo>
                  <a:lnTo>
                    <a:pt x="3971429" y="3873499"/>
                  </a:lnTo>
                  <a:lnTo>
                    <a:pt x="3940446" y="3898899"/>
                  </a:lnTo>
                  <a:lnTo>
                    <a:pt x="3908848" y="3936999"/>
                  </a:lnTo>
                  <a:lnTo>
                    <a:pt x="3876644" y="3962399"/>
                  </a:lnTo>
                  <a:lnTo>
                    <a:pt x="3843845" y="4000499"/>
                  </a:lnTo>
                  <a:lnTo>
                    <a:pt x="3810459" y="4025899"/>
                  </a:lnTo>
                  <a:lnTo>
                    <a:pt x="3776496" y="4051299"/>
                  </a:lnTo>
                  <a:lnTo>
                    <a:pt x="3741966" y="4076699"/>
                  </a:lnTo>
                  <a:lnTo>
                    <a:pt x="3706879" y="4114799"/>
                  </a:lnTo>
                  <a:lnTo>
                    <a:pt x="3671244" y="4140199"/>
                  </a:lnTo>
                  <a:lnTo>
                    <a:pt x="3635070" y="4165599"/>
                  </a:lnTo>
                  <a:lnTo>
                    <a:pt x="3561146" y="4216399"/>
                  </a:lnTo>
                  <a:lnTo>
                    <a:pt x="3485184" y="4267199"/>
                  </a:lnTo>
                  <a:lnTo>
                    <a:pt x="3446463" y="4279899"/>
                  </a:lnTo>
                  <a:lnTo>
                    <a:pt x="3367588" y="4330699"/>
                  </a:lnTo>
                  <a:lnTo>
                    <a:pt x="3327453" y="4343399"/>
                  </a:lnTo>
                  <a:lnTo>
                    <a:pt x="3245837" y="4394199"/>
                  </a:lnTo>
                  <a:lnTo>
                    <a:pt x="3162490" y="4419599"/>
                  </a:lnTo>
                  <a:lnTo>
                    <a:pt x="3120192" y="4444999"/>
                  </a:lnTo>
                  <a:lnTo>
                    <a:pt x="2768069" y="4546599"/>
                  </a:lnTo>
                  <a:close/>
                </a:path>
                <a:path w="4598670" h="4597400">
                  <a:moveTo>
                    <a:pt x="2630361" y="4571999"/>
                  </a:moveTo>
                  <a:lnTo>
                    <a:pt x="1967738" y="4571999"/>
                  </a:lnTo>
                  <a:lnTo>
                    <a:pt x="1875618" y="4546599"/>
                  </a:lnTo>
                  <a:lnTo>
                    <a:pt x="2722481" y="4546599"/>
                  </a:lnTo>
                  <a:lnTo>
                    <a:pt x="2630361" y="4571999"/>
                  </a:lnTo>
                  <a:close/>
                </a:path>
                <a:path w="4598670" h="4597400">
                  <a:moveTo>
                    <a:pt x="2537048" y="4584699"/>
                  </a:moveTo>
                  <a:lnTo>
                    <a:pt x="2061051" y="4584699"/>
                  </a:lnTo>
                  <a:lnTo>
                    <a:pt x="2014250" y="4571999"/>
                  </a:lnTo>
                  <a:lnTo>
                    <a:pt x="2583849" y="4571999"/>
                  </a:lnTo>
                  <a:lnTo>
                    <a:pt x="2537048" y="4584699"/>
                  </a:lnTo>
                  <a:close/>
                </a:path>
                <a:path w="4598670" h="4597400">
                  <a:moveTo>
                    <a:pt x="2347150" y="4597399"/>
                  </a:moveTo>
                  <a:lnTo>
                    <a:pt x="2250949" y="4597399"/>
                  </a:lnTo>
                  <a:lnTo>
                    <a:pt x="2203089" y="4584699"/>
                  </a:lnTo>
                  <a:lnTo>
                    <a:pt x="2395010" y="4584699"/>
                  </a:lnTo>
                  <a:lnTo>
                    <a:pt x="2347150" y="4597399"/>
                  </a:lnTo>
                  <a:close/>
                </a:path>
              </a:pathLst>
            </a:custGeom>
            <a:solidFill>
              <a:srgbClr val="F4F6F0">
                <a:alpha val="87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4625" y="364374"/>
              <a:ext cx="4414799" cy="44068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87756" y="749516"/>
            <a:ext cx="3369310" cy="13633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467995">
              <a:lnSpc>
                <a:spcPct val="115199"/>
              </a:lnSpc>
              <a:spcBef>
                <a:spcPts val="135"/>
              </a:spcBef>
            </a:pPr>
            <a:r>
              <a:rPr sz="2150" i="1" spc="-210" dirty="0">
                <a:solidFill>
                  <a:srgbClr val="334147"/>
                </a:solidFill>
                <a:latin typeface="Georgia"/>
                <a:cs typeface="Georgia"/>
              </a:rPr>
              <a:t>Problem</a:t>
            </a:r>
            <a:r>
              <a:rPr sz="2150" i="1" spc="-3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2150" i="1" spc="-110" dirty="0">
                <a:solidFill>
                  <a:srgbClr val="334147"/>
                </a:solidFill>
                <a:latin typeface="Georgia"/>
                <a:cs typeface="Georgia"/>
              </a:rPr>
              <a:t>Statement: </a:t>
            </a:r>
            <a:r>
              <a:rPr sz="1800" i="1" spc="-145" dirty="0">
                <a:solidFill>
                  <a:srgbClr val="37761C"/>
                </a:solidFill>
                <a:latin typeface="Georgia"/>
                <a:cs typeface="Georgia"/>
              </a:rPr>
              <a:t>Using</a:t>
            </a:r>
            <a:r>
              <a:rPr sz="1800" i="1" spc="-40" dirty="0">
                <a:solidFill>
                  <a:srgbClr val="37761C"/>
                </a:solidFill>
                <a:latin typeface="Georgia"/>
                <a:cs typeface="Georgia"/>
              </a:rPr>
              <a:t> </a:t>
            </a:r>
            <a:r>
              <a:rPr sz="1800" i="1" spc="-190" dirty="0">
                <a:solidFill>
                  <a:srgbClr val="37761C"/>
                </a:solidFill>
                <a:latin typeface="Georgia"/>
                <a:cs typeface="Georgia"/>
              </a:rPr>
              <a:t>ML/AI</a:t>
            </a:r>
            <a:r>
              <a:rPr sz="1800" i="1" spc="-35" dirty="0">
                <a:solidFill>
                  <a:srgbClr val="37761C"/>
                </a:solidFill>
                <a:latin typeface="Georgia"/>
                <a:cs typeface="Georgia"/>
              </a:rPr>
              <a:t> </a:t>
            </a:r>
            <a:r>
              <a:rPr sz="1800" i="1" spc="-150" dirty="0">
                <a:solidFill>
                  <a:srgbClr val="37761C"/>
                </a:solidFill>
                <a:latin typeface="Georgia"/>
                <a:cs typeface="Georgia"/>
              </a:rPr>
              <a:t>to</a:t>
            </a:r>
            <a:r>
              <a:rPr sz="1800" i="1" spc="-40" dirty="0">
                <a:solidFill>
                  <a:srgbClr val="37761C"/>
                </a:solidFill>
                <a:latin typeface="Georgia"/>
                <a:cs typeface="Georgia"/>
              </a:rPr>
              <a:t> </a:t>
            </a:r>
            <a:r>
              <a:rPr sz="1800" i="1" spc="-140" dirty="0">
                <a:solidFill>
                  <a:srgbClr val="37761C"/>
                </a:solidFill>
                <a:latin typeface="Georgia"/>
                <a:cs typeface="Georgia"/>
              </a:rPr>
              <a:t>compare</a:t>
            </a:r>
            <a:r>
              <a:rPr sz="1800" i="1" spc="-35" dirty="0">
                <a:solidFill>
                  <a:srgbClr val="37761C"/>
                </a:solidFill>
                <a:latin typeface="Georgia"/>
                <a:cs typeface="Georgia"/>
              </a:rPr>
              <a:t> </a:t>
            </a:r>
            <a:r>
              <a:rPr sz="1800" i="1" spc="-10" dirty="0">
                <a:solidFill>
                  <a:srgbClr val="37761C"/>
                </a:solidFill>
                <a:latin typeface="Georgia"/>
                <a:cs typeface="Georgia"/>
              </a:rPr>
              <a:t>drone </a:t>
            </a:r>
            <a:r>
              <a:rPr sz="1800" i="1" spc="-165" dirty="0">
                <a:solidFill>
                  <a:srgbClr val="37761C"/>
                </a:solidFill>
                <a:latin typeface="Georgia"/>
                <a:cs typeface="Georgia"/>
              </a:rPr>
              <a:t>images</a:t>
            </a:r>
            <a:r>
              <a:rPr sz="1800" i="1" spc="-40" dirty="0">
                <a:solidFill>
                  <a:srgbClr val="37761C"/>
                </a:solidFill>
                <a:latin typeface="Georgia"/>
                <a:cs typeface="Georgia"/>
              </a:rPr>
              <a:t> </a:t>
            </a:r>
            <a:r>
              <a:rPr sz="1800" i="1" spc="-120" dirty="0">
                <a:solidFill>
                  <a:srgbClr val="37761C"/>
                </a:solidFill>
                <a:latin typeface="Georgia"/>
                <a:cs typeface="Georgia"/>
              </a:rPr>
              <a:t>of</a:t>
            </a:r>
            <a:r>
              <a:rPr sz="1800" i="1" spc="-40" dirty="0">
                <a:solidFill>
                  <a:srgbClr val="37761C"/>
                </a:solidFill>
                <a:latin typeface="Georgia"/>
                <a:cs typeface="Georgia"/>
              </a:rPr>
              <a:t> </a:t>
            </a:r>
            <a:r>
              <a:rPr sz="1800" i="1" spc="-190" dirty="0">
                <a:solidFill>
                  <a:srgbClr val="37761C"/>
                </a:solidFill>
                <a:latin typeface="Georgia"/>
                <a:cs typeface="Georgia"/>
              </a:rPr>
              <a:t>an</a:t>
            </a:r>
            <a:r>
              <a:rPr sz="1800" i="1" spc="-40" dirty="0">
                <a:solidFill>
                  <a:srgbClr val="37761C"/>
                </a:solidFill>
                <a:latin typeface="Georgia"/>
                <a:cs typeface="Georgia"/>
              </a:rPr>
              <a:t> </a:t>
            </a:r>
            <a:r>
              <a:rPr sz="1800" i="1" spc="-140" dirty="0">
                <a:solidFill>
                  <a:srgbClr val="37761C"/>
                </a:solidFill>
                <a:latin typeface="Georgia"/>
                <a:cs typeface="Georgia"/>
              </a:rPr>
              <a:t>afforestation</a:t>
            </a:r>
            <a:r>
              <a:rPr sz="1800" i="1" spc="-35" dirty="0">
                <a:solidFill>
                  <a:srgbClr val="37761C"/>
                </a:solidFill>
                <a:latin typeface="Georgia"/>
                <a:cs typeface="Georgia"/>
              </a:rPr>
              <a:t> </a:t>
            </a:r>
            <a:r>
              <a:rPr sz="1800" i="1" spc="-135" dirty="0">
                <a:solidFill>
                  <a:srgbClr val="37761C"/>
                </a:solidFill>
                <a:latin typeface="Georgia"/>
                <a:cs typeface="Georgia"/>
              </a:rPr>
              <a:t>patch</a:t>
            </a:r>
            <a:endParaRPr sz="1800">
              <a:latin typeface="Georgia"/>
              <a:cs typeface="Georgia"/>
            </a:endParaRPr>
          </a:p>
          <a:p>
            <a:pPr marL="406400">
              <a:lnSpc>
                <a:spcPct val="100000"/>
              </a:lnSpc>
              <a:spcBef>
                <a:spcPts val="315"/>
              </a:spcBef>
            </a:pPr>
            <a:r>
              <a:rPr sz="1800" i="1" spc="-185" dirty="0">
                <a:solidFill>
                  <a:srgbClr val="37761C"/>
                </a:solidFill>
                <a:latin typeface="Georgia"/>
                <a:cs typeface="Georgia"/>
              </a:rPr>
              <a:t>and</a:t>
            </a:r>
            <a:r>
              <a:rPr sz="1800" i="1" spc="-30" dirty="0">
                <a:solidFill>
                  <a:srgbClr val="37761C"/>
                </a:solidFill>
                <a:latin typeface="Georgia"/>
                <a:cs typeface="Georgia"/>
              </a:rPr>
              <a:t> </a:t>
            </a:r>
            <a:r>
              <a:rPr sz="1800" i="1" spc="-135" dirty="0">
                <a:solidFill>
                  <a:srgbClr val="37761C"/>
                </a:solidFill>
                <a:latin typeface="Georgia"/>
                <a:cs typeface="Georgia"/>
              </a:rPr>
              <a:t>point</a:t>
            </a:r>
            <a:r>
              <a:rPr sz="1800" i="1" spc="-25" dirty="0">
                <a:solidFill>
                  <a:srgbClr val="37761C"/>
                </a:solidFill>
                <a:latin typeface="Georgia"/>
                <a:cs typeface="Georgia"/>
              </a:rPr>
              <a:t> </a:t>
            </a:r>
            <a:r>
              <a:rPr sz="1800" i="1" spc="-145" dirty="0">
                <a:solidFill>
                  <a:srgbClr val="37761C"/>
                </a:solidFill>
                <a:latin typeface="Georgia"/>
                <a:cs typeface="Georgia"/>
              </a:rPr>
              <a:t>out</a:t>
            </a:r>
            <a:r>
              <a:rPr sz="1800" i="1" spc="-30" dirty="0">
                <a:solidFill>
                  <a:srgbClr val="37761C"/>
                </a:solidFill>
                <a:latin typeface="Georgia"/>
                <a:cs typeface="Georgia"/>
              </a:rPr>
              <a:t> </a:t>
            </a:r>
            <a:r>
              <a:rPr sz="1800" i="1" spc="-40" dirty="0">
                <a:solidFill>
                  <a:srgbClr val="37761C"/>
                </a:solidFill>
                <a:latin typeface="Georgia"/>
                <a:cs typeface="Georgia"/>
              </a:rPr>
              <a:t>casualties.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40" dirty="0"/>
              <a:t>4</a:t>
            </a:fld>
            <a:endParaRPr spc="140" dirty="0"/>
          </a:p>
        </p:txBody>
      </p:sp>
      <p:sp>
        <p:nvSpPr>
          <p:cNvPr id="7" name="object 7"/>
          <p:cNvSpPr txBox="1"/>
          <p:nvPr/>
        </p:nvSpPr>
        <p:spPr>
          <a:xfrm>
            <a:off x="2788006" y="2385497"/>
            <a:ext cx="3569970" cy="1892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6700"/>
              </a:lnSpc>
              <a:spcBef>
                <a:spcPts val="90"/>
              </a:spcBef>
            </a:pPr>
            <a:r>
              <a:rPr sz="1500" b="1" i="1" spc="-140" dirty="0">
                <a:solidFill>
                  <a:srgbClr val="334147"/>
                </a:solidFill>
                <a:latin typeface="Georgia"/>
                <a:cs typeface="Georgia"/>
              </a:rPr>
              <a:t>Odisha</a:t>
            </a:r>
            <a:r>
              <a:rPr sz="1500" b="1" i="1" spc="-1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05" dirty="0">
                <a:solidFill>
                  <a:srgbClr val="334147"/>
                </a:solidFill>
                <a:latin typeface="Georgia"/>
                <a:cs typeface="Georgia"/>
              </a:rPr>
              <a:t>forest</a:t>
            </a:r>
            <a:r>
              <a:rPr sz="1500" b="1" i="1" spc="-1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25" dirty="0">
                <a:solidFill>
                  <a:srgbClr val="334147"/>
                </a:solidFill>
                <a:latin typeface="Georgia"/>
                <a:cs typeface="Georgia"/>
              </a:rPr>
              <a:t>department</a:t>
            </a:r>
            <a:r>
              <a:rPr sz="1500" b="1" i="1" spc="-1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35" dirty="0">
                <a:solidFill>
                  <a:srgbClr val="334147"/>
                </a:solidFill>
                <a:latin typeface="Georgia"/>
                <a:cs typeface="Georgia"/>
              </a:rPr>
              <a:t>plants</a:t>
            </a:r>
            <a:r>
              <a:rPr sz="1500" b="1" i="1" spc="-1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55" dirty="0">
                <a:solidFill>
                  <a:srgbClr val="334147"/>
                </a:solidFill>
                <a:latin typeface="Georgia"/>
                <a:cs typeface="Georgia"/>
              </a:rPr>
              <a:t>nearly</a:t>
            </a:r>
            <a:r>
              <a:rPr sz="1500" b="1" i="1" spc="-1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50" dirty="0">
                <a:solidFill>
                  <a:srgbClr val="334147"/>
                </a:solidFill>
                <a:latin typeface="Georgia"/>
                <a:cs typeface="Georgia"/>
              </a:rPr>
              <a:t>5 </a:t>
            </a:r>
            <a:r>
              <a:rPr sz="1500" b="1" i="1" spc="-105" dirty="0">
                <a:solidFill>
                  <a:srgbClr val="334147"/>
                </a:solidFill>
                <a:latin typeface="Georgia"/>
                <a:cs typeface="Georgia"/>
              </a:rPr>
              <a:t>crore</a:t>
            </a:r>
            <a:r>
              <a:rPr sz="1500" b="1" i="1" spc="-3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05" dirty="0">
                <a:solidFill>
                  <a:srgbClr val="334147"/>
                </a:solidFill>
                <a:latin typeface="Georgia"/>
                <a:cs typeface="Georgia"/>
              </a:rPr>
              <a:t>trees</a:t>
            </a:r>
            <a:r>
              <a:rPr sz="1500" b="1" i="1" spc="-3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30" dirty="0">
                <a:solidFill>
                  <a:srgbClr val="334147"/>
                </a:solidFill>
                <a:latin typeface="Georgia"/>
                <a:cs typeface="Georgia"/>
              </a:rPr>
              <a:t>every</a:t>
            </a:r>
            <a:r>
              <a:rPr sz="1500" b="1" i="1" spc="-8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80" dirty="0">
                <a:solidFill>
                  <a:srgbClr val="334147"/>
                </a:solidFill>
                <a:latin typeface="Georgia"/>
                <a:cs typeface="Georgia"/>
              </a:rPr>
              <a:t>year</a:t>
            </a:r>
            <a:r>
              <a:rPr sz="1500" b="1" i="1" spc="-3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25" dirty="0">
                <a:solidFill>
                  <a:srgbClr val="334147"/>
                </a:solidFill>
                <a:latin typeface="Georgia"/>
                <a:cs typeface="Georgia"/>
              </a:rPr>
              <a:t>across</a:t>
            </a:r>
            <a:r>
              <a:rPr sz="1500" b="1" i="1" spc="-3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10" dirty="0">
                <a:solidFill>
                  <a:srgbClr val="334147"/>
                </a:solidFill>
                <a:latin typeface="Georgia"/>
                <a:cs typeface="Georgia"/>
              </a:rPr>
              <a:t>the</a:t>
            </a:r>
            <a:r>
              <a:rPr sz="1500" b="1" i="1" spc="-3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0" dirty="0">
                <a:solidFill>
                  <a:srgbClr val="334147"/>
                </a:solidFill>
                <a:latin typeface="Georgia"/>
                <a:cs typeface="Georgia"/>
              </a:rPr>
              <a:t>state. </a:t>
            </a:r>
            <a:r>
              <a:rPr sz="1500" b="1" i="1" spc="-110" dirty="0">
                <a:solidFill>
                  <a:srgbClr val="334147"/>
                </a:solidFill>
                <a:latin typeface="Georgia"/>
                <a:cs typeface="Georgia"/>
              </a:rPr>
              <a:t>Afforestation</a:t>
            </a:r>
            <a:r>
              <a:rPr sz="1500" b="1" i="1" spc="-1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50" dirty="0">
                <a:solidFill>
                  <a:srgbClr val="334147"/>
                </a:solidFill>
                <a:latin typeface="Georgia"/>
                <a:cs typeface="Georgia"/>
              </a:rPr>
              <a:t>programs</a:t>
            </a:r>
            <a:r>
              <a:rPr sz="1500" b="1" i="1" spc="-1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45" dirty="0">
                <a:solidFill>
                  <a:srgbClr val="334147"/>
                </a:solidFill>
                <a:latin typeface="Georgia"/>
                <a:cs typeface="Georgia"/>
              </a:rPr>
              <a:t>are</a:t>
            </a:r>
            <a:r>
              <a:rPr sz="1500" b="1" i="1" spc="-1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35" dirty="0">
                <a:solidFill>
                  <a:srgbClr val="334147"/>
                </a:solidFill>
                <a:latin typeface="Georgia"/>
                <a:cs typeface="Georgia"/>
              </a:rPr>
              <a:t>taken</a:t>
            </a:r>
            <a:r>
              <a:rPr sz="1500" b="1" i="1" spc="-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35" dirty="0">
                <a:solidFill>
                  <a:srgbClr val="334147"/>
                </a:solidFill>
                <a:latin typeface="Georgia"/>
                <a:cs typeface="Georgia"/>
              </a:rPr>
              <a:t>up </a:t>
            </a:r>
            <a:r>
              <a:rPr sz="1500" b="1" i="1" spc="-130" dirty="0">
                <a:solidFill>
                  <a:srgbClr val="334147"/>
                </a:solidFill>
                <a:latin typeface="Georgia"/>
                <a:cs typeface="Georgia"/>
              </a:rPr>
              <a:t>over</a:t>
            </a:r>
            <a:r>
              <a:rPr sz="1500" b="1" i="1" spc="-1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25" dirty="0">
                <a:solidFill>
                  <a:srgbClr val="334147"/>
                </a:solidFill>
                <a:latin typeface="Georgia"/>
                <a:cs typeface="Georgia"/>
              </a:rPr>
              <a:t>patches</a:t>
            </a:r>
            <a:r>
              <a:rPr sz="1500" b="1" i="1" spc="-1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00" dirty="0">
                <a:solidFill>
                  <a:srgbClr val="334147"/>
                </a:solidFill>
                <a:latin typeface="Georgia"/>
                <a:cs typeface="Georgia"/>
              </a:rPr>
              <a:t>of</a:t>
            </a:r>
            <a:r>
              <a:rPr sz="1500" b="1" i="1" spc="-1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20" dirty="0">
                <a:solidFill>
                  <a:srgbClr val="334147"/>
                </a:solidFill>
                <a:latin typeface="Georgia"/>
                <a:cs typeface="Georgia"/>
              </a:rPr>
              <a:t>irregular</a:t>
            </a:r>
            <a:r>
              <a:rPr sz="1500" b="1" i="1" spc="-1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25" dirty="0">
                <a:solidFill>
                  <a:srgbClr val="334147"/>
                </a:solidFill>
                <a:latin typeface="Georgia"/>
                <a:cs typeface="Georgia"/>
              </a:rPr>
              <a:t>shapes</a:t>
            </a:r>
            <a:r>
              <a:rPr sz="1500" b="1" i="1" spc="-1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25" dirty="0">
                <a:solidFill>
                  <a:srgbClr val="334147"/>
                </a:solidFill>
                <a:latin typeface="Georgia"/>
                <a:cs typeface="Georgia"/>
              </a:rPr>
              <a:t>and </a:t>
            </a:r>
            <a:r>
              <a:rPr sz="1500" b="1" i="1" spc="-90" dirty="0">
                <a:solidFill>
                  <a:srgbClr val="334147"/>
                </a:solidFill>
                <a:latin typeface="Georgia"/>
                <a:cs typeface="Georgia"/>
              </a:rPr>
              <a:t>sizes</a:t>
            </a:r>
            <a:r>
              <a:rPr sz="1500" b="1" i="1" spc="-3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60" dirty="0">
                <a:solidFill>
                  <a:srgbClr val="334147"/>
                </a:solidFill>
                <a:latin typeface="Georgia"/>
                <a:cs typeface="Georgia"/>
              </a:rPr>
              <a:t>and</a:t>
            </a:r>
            <a:r>
              <a:rPr sz="1500" b="1" i="1" spc="-3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05" dirty="0">
                <a:solidFill>
                  <a:srgbClr val="334147"/>
                </a:solidFill>
                <a:latin typeface="Georgia"/>
                <a:cs typeface="Georgia"/>
              </a:rPr>
              <a:t>models</a:t>
            </a:r>
            <a:r>
              <a:rPr sz="1500" b="1" i="1" spc="-3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50" dirty="0">
                <a:solidFill>
                  <a:srgbClr val="334147"/>
                </a:solidFill>
                <a:latin typeface="Georgia"/>
                <a:cs typeface="Georgia"/>
              </a:rPr>
              <a:t>that</a:t>
            </a:r>
            <a:r>
              <a:rPr sz="1500" b="1" i="1" spc="-3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05" dirty="0">
                <a:solidFill>
                  <a:srgbClr val="334147"/>
                </a:solidFill>
                <a:latin typeface="Georgia"/>
                <a:cs typeface="Georgia"/>
              </a:rPr>
              <a:t>depend</a:t>
            </a:r>
            <a:r>
              <a:rPr sz="1500" b="1" i="1" spc="-3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14" dirty="0">
                <a:solidFill>
                  <a:srgbClr val="334147"/>
                </a:solidFill>
                <a:latin typeface="Georgia"/>
                <a:cs typeface="Georgia"/>
              </a:rPr>
              <a:t>on</a:t>
            </a:r>
            <a:r>
              <a:rPr sz="1500" b="1" i="1" spc="-3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25" dirty="0">
                <a:solidFill>
                  <a:srgbClr val="334147"/>
                </a:solidFill>
                <a:latin typeface="Georgia"/>
                <a:cs typeface="Georgia"/>
              </a:rPr>
              <a:t>the </a:t>
            </a:r>
            <a:r>
              <a:rPr sz="1500" b="1" i="1" spc="-110" dirty="0">
                <a:solidFill>
                  <a:srgbClr val="334147"/>
                </a:solidFill>
                <a:latin typeface="Georgia"/>
                <a:cs typeface="Georgia"/>
              </a:rPr>
              <a:t>existing</a:t>
            </a:r>
            <a:r>
              <a:rPr sz="1500" b="1" i="1" spc="-13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25" dirty="0">
                <a:solidFill>
                  <a:srgbClr val="334147"/>
                </a:solidFill>
                <a:latin typeface="Georgia"/>
                <a:cs typeface="Georgia"/>
              </a:rPr>
              <a:t>vegetation</a:t>
            </a:r>
            <a:r>
              <a:rPr sz="1500" b="1" i="1" spc="-10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25" dirty="0">
                <a:solidFill>
                  <a:srgbClr val="334147"/>
                </a:solidFill>
                <a:latin typeface="Georgia"/>
                <a:cs typeface="Georgia"/>
              </a:rPr>
              <a:t>density</a:t>
            </a:r>
            <a:r>
              <a:rPr sz="1500" b="1" i="1" spc="-1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100" dirty="0">
                <a:solidFill>
                  <a:srgbClr val="334147"/>
                </a:solidFill>
                <a:latin typeface="Georgia"/>
                <a:cs typeface="Georgia"/>
              </a:rPr>
              <a:t>of</a:t>
            </a:r>
            <a:r>
              <a:rPr sz="1500" b="1" i="1" spc="-15" dirty="0">
                <a:solidFill>
                  <a:srgbClr val="334147"/>
                </a:solidFill>
                <a:latin typeface="Georgia"/>
                <a:cs typeface="Georgia"/>
              </a:rPr>
              <a:t> </a:t>
            </a:r>
            <a:r>
              <a:rPr sz="1500" b="1" i="1" spc="-25" dirty="0">
                <a:solidFill>
                  <a:srgbClr val="334147"/>
                </a:solidFill>
                <a:latin typeface="Georgia"/>
                <a:cs typeface="Georgia"/>
              </a:rPr>
              <a:t>the</a:t>
            </a:r>
            <a:endParaRPr sz="15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500" b="1" i="1" spc="-10" dirty="0">
                <a:solidFill>
                  <a:srgbClr val="334147"/>
                </a:solidFill>
                <a:latin typeface="Georgia"/>
                <a:cs typeface="Georgia"/>
              </a:rPr>
              <a:t>patch.</a:t>
            </a:r>
            <a:endParaRPr sz="15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7399" y="243425"/>
            <a:ext cx="8029575" cy="4351655"/>
            <a:chOff x="557399" y="243425"/>
            <a:chExt cx="8029575" cy="4351655"/>
          </a:xfrm>
        </p:grpSpPr>
        <p:sp>
          <p:nvSpPr>
            <p:cNvPr id="3" name="object 3"/>
            <p:cNvSpPr/>
            <p:nvPr/>
          </p:nvSpPr>
          <p:spPr>
            <a:xfrm>
              <a:off x="994832" y="262475"/>
              <a:ext cx="7145020" cy="605790"/>
            </a:xfrm>
            <a:custGeom>
              <a:avLst/>
              <a:gdLst/>
              <a:ahLst/>
              <a:cxnLst/>
              <a:rect l="l" t="t" r="r" b="b"/>
              <a:pathLst>
                <a:path w="7145020" h="605790">
                  <a:moveTo>
                    <a:pt x="7144799" y="605699"/>
                  </a:moveTo>
                  <a:lnTo>
                    <a:pt x="0" y="605699"/>
                  </a:lnTo>
                  <a:lnTo>
                    <a:pt x="0" y="0"/>
                  </a:lnTo>
                  <a:lnTo>
                    <a:pt x="7144799" y="0"/>
                  </a:lnTo>
                  <a:lnTo>
                    <a:pt x="7144799" y="605699"/>
                  </a:lnTo>
                  <a:close/>
                </a:path>
              </a:pathLst>
            </a:custGeom>
            <a:solidFill>
              <a:srgbClr val="3CA506">
                <a:alpha val="647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4832" y="262475"/>
              <a:ext cx="7145020" cy="605790"/>
            </a:xfrm>
            <a:custGeom>
              <a:avLst/>
              <a:gdLst/>
              <a:ahLst/>
              <a:cxnLst/>
              <a:rect l="l" t="t" r="r" b="b"/>
              <a:pathLst>
                <a:path w="7145020" h="605790">
                  <a:moveTo>
                    <a:pt x="0" y="0"/>
                  </a:moveTo>
                  <a:lnTo>
                    <a:pt x="7144799" y="0"/>
                  </a:lnTo>
                  <a:lnTo>
                    <a:pt x="7144799" y="605699"/>
                  </a:lnTo>
                  <a:lnTo>
                    <a:pt x="0" y="605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56860" y="302511"/>
            <a:ext cx="1821814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375" dirty="0">
                <a:solidFill>
                  <a:srgbClr val="F4F6F0"/>
                </a:solidFill>
              </a:rPr>
              <a:t>Post</a:t>
            </a:r>
            <a:r>
              <a:rPr sz="2900" spc="170" dirty="0">
                <a:solidFill>
                  <a:srgbClr val="F4F6F0"/>
                </a:solidFill>
              </a:rPr>
              <a:t> </a:t>
            </a:r>
            <a:r>
              <a:rPr sz="2900" spc="525" dirty="0">
                <a:solidFill>
                  <a:srgbClr val="F4F6F0"/>
                </a:solidFill>
              </a:rPr>
              <a:t>OP</a:t>
            </a:r>
            <a:r>
              <a:rPr sz="2900" spc="175" dirty="0">
                <a:solidFill>
                  <a:srgbClr val="F4F6F0"/>
                </a:solidFill>
              </a:rPr>
              <a:t> </a:t>
            </a:r>
            <a:r>
              <a:rPr sz="2900" spc="-400" dirty="0">
                <a:solidFill>
                  <a:srgbClr val="F4F6F0"/>
                </a:solidFill>
              </a:rPr>
              <a:t>1</a:t>
            </a:r>
            <a:endParaRPr sz="2900"/>
          </a:p>
        </p:txBody>
      </p:sp>
      <p:sp>
        <p:nvSpPr>
          <p:cNvPr id="6" name="object 6"/>
          <p:cNvSpPr txBox="1"/>
          <p:nvPr/>
        </p:nvSpPr>
        <p:spPr>
          <a:xfrm>
            <a:off x="846224" y="1018413"/>
            <a:ext cx="727964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ourier New"/>
                <a:cs typeface="Courier New"/>
              </a:rPr>
              <a:t>OP1: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During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March-to-</a:t>
            </a:r>
            <a:r>
              <a:rPr sz="1400" b="1" dirty="0">
                <a:latin typeface="Courier New"/>
                <a:cs typeface="Courier New"/>
              </a:rPr>
              <a:t>May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period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of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Year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1,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pits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of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size</a:t>
            </a:r>
            <a:r>
              <a:rPr sz="1400" b="1" spc="-10" dirty="0">
                <a:latin typeface="Courier New"/>
                <a:cs typeface="Courier New"/>
              </a:rPr>
              <a:t> 45x45x45cm </a:t>
            </a:r>
            <a:r>
              <a:rPr sz="1400" b="1" dirty="0">
                <a:latin typeface="Courier New"/>
                <a:cs typeface="Courier New"/>
              </a:rPr>
              <a:t>are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dug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up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and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left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to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the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sun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to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kill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any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microbes.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This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is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carried </a:t>
            </a:r>
            <a:r>
              <a:rPr sz="1400" b="1" dirty="0">
                <a:latin typeface="Courier New"/>
                <a:cs typeface="Courier New"/>
              </a:rPr>
              <a:t>out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by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manual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labor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or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digging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machines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(JCBs)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with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fixed</a:t>
            </a:r>
            <a:r>
              <a:rPr sz="1400" b="1" spc="-20" dirty="0">
                <a:latin typeface="Courier New"/>
                <a:cs typeface="Courier New"/>
              </a:rPr>
              <a:t> size </a:t>
            </a:r>
            <a:r>
              <a:rPr sz="1400" b="1" dirty="0">
                <a:latin typeface="Courier New"/>
                <a:cs typeface="Courier New"/>
              </a:rPr>
              <a:t>buckets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and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is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easily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visible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from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the</a:t>
            </a:r>
            <a:r>
              <a:rPr sz="1400" b="1" spc="-20" dirty="0">
                <a:latin typeface="Courier New"/>
                <a:cs typeface="Courier New"/>
              </a:rPr>
              <a:t> sky.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30975" y="1961100"/>
            <a:ext cx="3661410" cy="2511425"/>
            <a:chOff x="3030975" y="1961100"/>
            <a:chExt cx="3661410" cy="251142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9075" y="1999200"/>
              <a:ext cx="3585125" cy="24346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050025" y="1980150"/>
              <a:ext cx="3623310" cy="2473325"/>
            </a:xfrm>
            <a:custGeom>
              <a:avLst/>
              <a:gdLst/>
              <a:ahLst/>
              <a:cxnLst/>
              <a:rect l="l" t="t" r="r" b="b"/>
              <a:pathLst>
                <a:path w="3623309" h="2473325">
                  <a:moveTo>
                    <a:pt x="0" y="0"/>
                  </a:moveTo>
                  <a:lnTo>
                    <a:pt x="3623225" y="0"/>
                  </a:lnTo>
                  <a:lnTo>
                    <a:pt x="3623225" y="2472799"/>
                  </a:lnTo>
                  <a:lnTo>
                    <a:pt x="0" y="24727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40" dirty="0"/>
              <a:t>5</a:t>
            </a:fld>
            <a:endParaRPr spc="1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7399" y="243425"/>
            <a:ext cx="8029575" cy="4351655"/>
            <a:chOff x="557399" y="243425"/>
            <a:chExt cx="8029575" cy="4351655"/>
          </a:xfrm>
        </p:grpSpPr>
        <p:sp>
          <p:nvSpPr>
            <p:cNvPr id="3" name="object 3"/>
            <p:cNvSpPr/>
            <p:nvPr/>
          </p:nvSpPr>
          <p:spPr>
            <a:xfrm>
              <a:off x="994832" y="262475"/>
              <a:ext cx="7145020" cy="605790"/>
            </a:xfrm>
            <a:custGeom>
              <a:avLst/>
              <a:gdLst/>
              <a:ahLst/>
              <a:cxnLst/>
              <a:rect l="l" t="t" r="r" b="b"/>
              <a:pathLst>
                <a:path w="7145020" h="605790">
                  <a:moveTo>
                    <a:pt x="7144799" y="605699"/>
                  </a:moveTo>
                  <a:lnTo>
                    <a:pt x="0" y="605699"/>
                  </a:lnTo>
                  <a:lnTo>
                    <a:pt x="0" y="0"/>
                  </a:lnTo>
                  <a:lnTo>
                    <a:pt x="7144799" y="0"/>
                  </a:lnTo>
                  <a:lnTo>
                    <a:pt x="7144799" y="605699"/>
                  </a:lnTo>
                  <a:close/>
                </a:path>
              </a:pathLst>
            </a:custGeom>
            <a:solidFill>
              <a:srgbClr val="3CA506">
                <a:alpha val="647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4832" y="262475"/>
              <a:ext cx="7145020" cy="605790"/>
            </a:xfrm>
            <a:custGeom>
              <a:avLst/>
              <a:gdLst/>
              <a:ahLst/>
              <a:cxnLst/>
              <a:rect l="l" t="t" r="r" b="b"/>
              <a:pathLst>
                <a:path w="7145020" h="605790">
                  <a:moveTo>
                    <a:pt x="0" y="0"/>
                  </a:moveTo>
                  <a:lnTo>
                    <a:pt x="7144799" y="0"/>
                  </a:lnTo>
                  <a:lnTo>
                    <a:pt x="7144799" y="605699"/>
                  </a:lnTo>
                  <a:lnTo>
                    <a:pt x="0" y="605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73429" y="302511"/>
            <a:ext cx="178879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375" dirty="0">
                <a:solidFill>
                  <a:srgbClr val="F4F6F0"/>
                </a:solidFill>
              </a:rPr>
              <a:t>Post</a:t>
            </a:r>
            <a:r>
              <a:rPr sz="2900" spc="180" dirty="0">
                <a:solidFill>
                  <a:srgbClr val="F4F6F0"/>
                </a:solidFill>
              </a:rPr>
              <a:t> </a:t>
            </a:r>
            <a:r>
              <a:rPr sz="2900" spc="395" dirty="0">
                <a:solidFill>
                  <a:srgbClr val="F4F6F0"/>
                </a:solidFill>
              </a:rPr>
              <a:t>OP2</a:t>
            </a:r>
            <a:endParaRPr sz="2900"/>
          </a:p>
        </p:txBody>
      </p:sp>
      <p:sp>
        <p:nvSpPr>
          <p:cNvPr id="6" name="object 6"/>
          <p:cNvSpPr txBox="1"/>
          <p:nvPr/>
        </p:nvSpPr>
        <p:spPr>
          <a:xfrm>
            <a:off x="857425" y="1052038"/>
            <a:ext cx="727964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ourier New"/>
                <a:cs typeface="Courier New"/>
              </a:rPr>
              <a:t>OP2: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During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the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first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monsoon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rains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and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subsequent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month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(June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15</a:t>
            </a:r>
            <a:r>
              <a:rPr sz="1400" b="1" spc="-25" dirty="0">
                <a:latin typeface="Courier New"/>
                <a:cs typeface="Courier New"/>
              </a:rPr>
              <a:t> to </a:t>
            </a:r>
            <a:r>
              <a:rPr sz="1400" b="1" dirty="0">
                <a:latin typeface="Courier New"/>
                <a:cs typeface="Courier New"/>
              </a:rPr>
              <a:t>July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30),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planting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of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saplings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is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carried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out.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The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saplings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are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25" dirty="0">
                <a:latin typeface="Courier New"/>
                <a:cs typeface="Courier New"/>
              </a:rPr>
              <a:t>18 </a:t>
            </a:r>
            <a:r>
              <a:rPr sz="1400" b="1" dirty="0">
                <a:latin typeface="Courier New"/>
                <a:cs typeface="Courier New"/>
              </a:rPr>
              <a:t>months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old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and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are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4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to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6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ft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tall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depending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on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the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species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20" dirty="0">
                <a:latin typeface="Courier New"/>
                <a:cs typeface="Courier New"/>
              </a:rPr>
              <a:t>with </a:t>
            </a:r>
            <a:r>
              <a:rPr sz="1400" b="1" dirty="0">
                <a:latin typeface="Courier New"/>
                <a:cs typeface="Courier New"/>
              </a:rPr>
              <a:t>minimal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foliage.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945025" y="1779324"/>
            <a:ext cx="3472179" cy="2681605"/>
            <a:chOff x="2945025" y="1779324"/>
            <a:chExt cx="3472179" cy="26816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3125" y="1817424"/>
              <a:ext cx="3395899" cy="26053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964075" y="1798374"/>
              <a:ext cx="3434079" cy="2643505"/>
            </a:xfrm>
            <a:custGeom>
              <a:avLst/>
              <a:gdLst/>
              <a:ahLst/>
              <a:cxnLst/>
              <a:rect l="l" t="t" r="r" b="b"/>
              <a:pathLst>
                <a:path w="3434079" h="2643504">
                  <a:moveTo>
                    <a:pt x="0" y="0"/>
                  </a:moveTo>
                  <a:lnTo>
                    <a:pt x="3433999" y="0"/>
                  </a:lnTo>
                  <a:lnTo>
                    <a:pt x="3433999" y="2643424"/>
                  </a:lnTo>
                  <a:lnTo>
                    <a:pt x="0" y="264342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40" dirty="0"/>
              <a:t>6</a:t>
            </a:fld>
            <a:endParaRPr spc="1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7399" y="243425"/>
            <a:ext cx="8029575" cy="4351655"/>
            <a:chOff x="557399" y="243425"/>
            <a:chExt cx="8029575" cy="4351655"/>
          </a:xfrm>
        </p:grpSpPr>
        <p:sp>
          <p:nvSpPr>
            <p:cNvPr id="3" name="object 3"/>
            <p:cNvSpPr/>
            <p:nvPr/>
          </p:nvSpPr>
          <p:spPr>
            <a:xfrm>
              <a:off x="994832" y="262475"/>
              <a:ext cx="7145020" cy="605790"/>
            </a:xfrm>
            <a:custGeom>
              <a:avLst/>
              <a:gdLst/>
              <a:ahLst/>
              <a:cxnLst/>
              <a:rect l="l" t="t" r="r" b="b"/>
              <a:pathLst>
                <a:path w="7145020" h="605790">
                  <a:moveTo>
                    <a:pt x="7144799" y="605699"/>
                  </a:moveTo>
                  <a:lnTo>
                    <a:pt x="0" y="605699"/>
                  </a:lnTo>
                  <a:lnTo>
                    <a:pt x="0" y="0"/>
                  </a:lnTo>
                  <a:lnTo>
                    <a:pt x="7144799" y="0"/>
                  </a:lnTo>
                  <a:lnTo>
                    <a:pt x="7144799" y="605699"/>
                  </a:lnTo>
                  <a:close/>
                </a:path>
              </a:pathLst>
            </a:custGeom>
            <a:solidFill>
              <a:srgbClr val="3CA506">
                <a:alpha val="647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4832" y="262475"/>
              <a:ext cx="7145020" cy="605790"/>
            </a:xfrm>
            <a:custGeom>
              <a:avLst/>
              <a:gdLst/>
              <a:ahLst/>
              <a:cxnLst/>
              <a:rect l="l" t="t" r="r" b="b"/>
              <a:pathLst>
                <a:path w="7145020" h="605790">
                  <a:moveTo>
                    <a:pt x="0" y="0"/>
                  </a:moveTo>
                  <a:lnTo>
                    <a:pt x="7144799" y="0"/>
                  </a:lnTo>
                  <a:lnTo>
                    <a:pt x="7144799" y="605699"/>
                  </a:lnTo>
                  <a:lnTo>
                    <a:pt x="0" y="605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74902" y="302511"/>
            <a:ext cx="178562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375" dirty="0">
                <a:solidFill>
                  <a:srgbClr val="F4F6F0"/>
                </a:solidFill>
              </a:rPr>
              <a:t>Post</a:t>
            </a:r>
            <a:r>
              <a:rPr sz="2900" spc="180" dirty="0">
                <a:solidFill>
                  <a:srgbClr val="F4F6F0"/>
                </a:solidFill>
              </a:rPr>
              <a:t> </a:t>
            </a:r>
            <a:r>
              <a:rPr sz="2900" spc="385" dirty="0">
                <a:solidFill>
                  <a:srgbClr val="F4F6F0"/>
                </a:solidFill>
              </a:rPr>
              <a:t>OP3</a:t>
            </a:r>
            <a:endParaRPr sz="2900"/>
          </a:p>
        </p:txBody>
      </p:sp>
      <p:sp>
        <p:nvSpPr>
          <p:cNvPr id="6" name="object 6"/>
          <p:cNvSpPr txBox="1"/>
          <p:nvPr/>
        </p:nvSpPr>
        <p:spPr>
          <a:xfrm>
            <a:off x="913475" y="1119263"/>
            <a:ext cx="727964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ourier New"/>
                <a:cs typeface="Courier New"/>
              </a:rPr>
              <a:t>OP3: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During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Oct-</a:t>
            </a:r>
            <a:r>
              <a:rPr sz="1400" b="1" dirty="0">
                <a:latin typeface="Courier New"/>
                <a:cs typeface="Courier New"/>
              </a:rPr>
              <a:t>Nov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of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Year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1,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for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weeding,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a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diameter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of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1m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soil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25" dirty="0">
                <a:latin typeface="Courier New"/>
                <a:cs typeface="Courier New"/>
              </a:rPr>
              <a:t>is </a:t>
            </a:r>
            <a:r>
              <a:rPr sz="1400" b="1" dirty="0">
                <a:latin typeface="Courier New"/>
                <a:cs typeface="Courier New"/>
              </a:rPr>
              <a:t>cleared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around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the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sapling,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which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is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visible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from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the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sky.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The</a:t>
            </a:r>
            <a:r>
              <a:rPr sz="1400" b="1" spc="-20" dirty="0">
                <a:latin typeface="Courier New"/>
                <a:cs typeface="Courier New"/>
              </a:rPr>
              <a:t> same </a:t>
            </a:r>
            <a:r>
              <a:rPr sz="1400" b="1" dirty="0">
                <a:latin typeface="Courier New"/>
                <a:cs typeface="Courier New"/>
              </a:rPr>
              <a:t>operation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is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conducted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during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Year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2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and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Year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3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during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the</a:t>
            </a:r>
            <a:r>
              <a:rPr sz="1400" b="1" spc="-20" dirty="0">
                <a:latin typeface="Courier New"/>
                <a:cs typeface="Courier New"/>
              </a:rPr>
              <a:t> same </a:t>
            </a:r>
            <a:r>
              <a:rPr sz="1400" b="1" spc="-10" dirty="0">
                <a:latin typeface="Courier New"/>
                <a:cs typeface="Courier New"/>
              </a:rPr>
              <a:t>period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68799" y="1846550"/>
            <a:ext cx="3946525" cy="2559050"/>
            <a:chOff x="2768799" y="1846550"/>
            <a:chExt cx="3946525" cy="25590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6900" y="1884650"/>
              <a:ext cx="3870000" cy="24822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87849" y="1865600"/>
              <a:ext cx="3908425" cy="2520950"/>
            </a:xfrm>
            <a:custGeom>
              <a:avLst/>
              <a:gdLst/>
              <a:ahLst/>
              <a:cxnLst/>
              <a:rect l="l" t="t" r="r" b="b"/>
              <a:pathLst>
                <a:path w="3908425" h="2520950">
                  <a:moveTo>
                    <a:pt x="0" y="0"/>
                  </a:moveTo>
                  <a:lnTo>
                    <a:pt x="3908100" y="0"/>
                  </a:lnTo>
                  <a:lnTo>
                    <a:pt x="3908100" y="2520399"/>
                  </a:lnTo>
                  <a:lnTo>
                    <a:pt x="0" y="25203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40" dirty="0"/>
              <a:t>7</a:t>
            </a:fld>
            <a:endParaRPr spc="1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7399" y="243425"/>
            <a:ext cx="8029575" cy="4351655"/>
            <a:chOff x="557399" y="243425"/>
            <a:chExt cx="8029575" cy="4351655"/>
          </a:xfrm>
        </p:grpSpPr>
        <p:sp>
          <p:nvSpPr>
            <p:cNvPr id="3" name="object 3"/>
            <p:cNvSpPr/>
            <p:nvPr/>
          </p:nvSpPr>
          <p:spPr>
            <a:xfrm>
              <a:off x="994832" y="262475"/>
              <a:ext cx="7145020" cy="605790"/>
            </a:xfrm>
            <a:custGeom>
              <a:avLst/>
              <a:gdLst/>
              <a:ahLst/>
              <a:cxnLst/>
              <a:rect l="l" t="t" r="r" b="b"/>
              <a:pathLst>
                <a:path w="7145020" h="605790">
                  <a:moveTo>
                    <a:pt x="7144799" y="605699"/>
                  </a:moveTo>
                  <a:lnTo>
                    <a:pt x="0" y="605699"/>
                  </a:lnTo>
                  <a:lnTo>
                    <a:pt x="0" y="0"/>
                  </a:lnTo>
                  <a:lnTo>
                    <a:pt x="7144799" y="0"/>
                  </a:lnTo>
                  <a:lnTo>
                    <a:pt x="7144799" y="605699"/>
                  </a:lnTo>
                  <a:close/>
                </a:path>
              </a:pathLst>
            </a:custGeom>
            <a:solidFill>
              <a:srgbClr val="26A3E7">
                <a:alpha val="685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4832" y="262475"/>
              <a:ext cx="7145020" cy="605790"/>
            </a:xfrm>
            <a:custGeom>
              <a:avLst/>
              <a:gdLst/>
              <a:ahLst/>
              <a:cxnLst/>
              <a:rect l="l" t="t" r="r" b="b"/>
              <a:pathLst>
                <a:path w="7145020" h="605790">
                  <a:moveTo>
                    <a:pt x="0" y="0"/>
                  </a:moveTo>
                  <a:lnTo>
                    <a:pt x="7144799" y="0"/>
                  </a:lnTo>
                  <a:lnTo>
                    <a:pt x="7144799" y="605699"/>
                  </a:lnTo>
                  <a:lnTo>
                    <a:pt x="0" y="605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22869" y="302511"/>
            <a:ext cx="449008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330" dirty="0">
                <a:solidFill>
                  <a:srgbClr val="F4F6F0"/>
                </a:solidFill>
              </a:rPr>
              <a:t>Pipeline</a:t>
            </a:r>
            <a:r>
              <a:rPr sz="2900" spc="180" dirty="0">
                <a:solidFill>
                  <a:srgbClr val="F4F6F0"/>
                </a:solidFill>
              </a:rPr>
              <a:t> </a:t>
            </a:r>
            <a:r>
              <a:rPr sz="2900" spc="240" dirty="0">
                <a:solidFill>
                  <a:srgbClr val="F4F6F0"/>
                </a:solidFill>
              </a:rPr>
              <a:t>for</a:t>
            </a:r>
            <a:r>
              <a:rPr sz="2900" spc="180" dirty="0">
                <a:solidFill>
                  <a:srgbClr val="F4F6F0"/>
                </a:solidFill>
              </a:rPr>
              <a:t> </a:t>
            </a:r>
            <a:r>
              <a:rPr sz="2900" spc="360" dirty="0">
                <a:solidFill>
                  <a:srgbClr val="F4F6F0"/>
                </a:solidFill>
              </a:rPr>
              <a:t>the</a:t>
            </a:r>
            <a:r>
              <a:rPr sz="2900" spc="180" dirty="0">
                <a:solidFill>
                  <a:srgbClr val="F4F6F0"/>
                </a:solidFill>
              </a:rPr>
              <a:t> </a:t>
            </a:r>
            <a:r>
              <a:rPr sz="2900" spc="320" dirty="0">
                <a:solidFill>
                  <a:srgbClr val="F4F6F0"/>
                </a:solidFill>
              </a:rPr>
              <a:t>Project</a:t>
            </a:r>
            <a:endParaRPr sz="29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655" y="1022485"/>
            <a:ext cx="4335276" cy="327066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59675" y="3409177"/>
            <a:ext cx="1012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45" dirty="0">
                <a:solidFill>
                  <a:srgbClr val="FFFFFF"/>
                </a:solidFill>
                <a:latin typeface="Calibri"/>
                <a:cs typeface="Calibri"/>
              </a:rPr>
              <a:t>Evaluation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22186" y="3895433"/>
            <a:ext cx="10890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50" dirty="0">
                <a:solidFill>
                  <a:srgbClr val="FFFFFF"/>
                </a:solidFill>
                <a:latin typeface="Calibri"/>
                <a:cs typeface="Calibri"/>
              </a:rPr>
              <a:t>Predictions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19505" y="1474687"/>
            <a:ext cx="169418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18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5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b="1" spc="150" dirty="0">
                <a:solidFill>
                  <a:srgbClr val="FFFFFF"/>
                </a:solidFill>
                <a:latin typeface="Calibri"/>
                <a:cs typeface="Calibri"/>
              </a:rPr>
              <a:t>Exploration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97215" y="2445235"/>
            <a:ext cx="193928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65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14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80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03080" y="1965262"/>
            <a:ext cx="1929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7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4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65" dirty="0">
                <a:solidFill>
                  <a:srgbClr val="FFFFFF"/>
                </a:solidFill>
                <a:latin typeface="Calibri"/>
                <a:cs typeface="Calibri"/>
              </a:rPr>
              <a:t>Pre-</a:t>
            </a:r>
            <a:r>
              <a:rPr sz="1400" b="1" spc="170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57629" y="2927491"/>
            <a:ext cx="14160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40" dirty="0">
                <a:solidFill>
                  <a:srgbClr val="997545"/>
                </a:solidFill>
                <a:latin typeface="Calibri"/>
                <a:cs typeface="Calibri"/>
              </a:rPr>
              <a:t>Model</a:t>
            </a:r>
            <a:r>
              <a:rPr sz="1400" b="1" spc="90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1400" b="1" spc="145" dirty="0">
                <a:solidFill>
                  <a:srgbClr val="997545"/>
                </a:solidFill>
                <a:latin typeface="Calibri"/>
                <a:cs typeface="Calibri"/>
              </a:rPr>
              <a:t>Training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82213" y="1053157"/>
            <a:ext cx="2923540" cy="125539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237490" indent="158115">
              <a:lnSpc>
                <a:spcPts val="2250"/>
              </a:lnSpc>
              <a:spcBef>
                <a:spcPts val="200"/>
              </a:spcBef>
            </a:pPr>
            <a:r>
              <a:rPr sz="1900" b="1" spc="-50" dirty="0">
                <a:solidFill>
                  <a:srgbClr val="7F6000"/>
                </a:solidFill>
                <a:latin typeface="Palatino Linotype"/>
                <a:cs typeface="Palatino Linotype"/>
              </a:rPr>
              <a:t>Open</a:t>
            </a:r>
            <a:r>
              <a:rPr sz="1900" b="1" spc="-65" dirty="0">
                <a:solidFill>
                  <a:srgbClr val="7F6000"/>
                </a:solidFill>
                <a:latin typeface="Palatino Linotype"/>
                <a:cs typeface="Palatino Linotype"/>
              </a:rPr>
              <a:t> </a:t>
            </a:r>
            <a:r>
              <a:rPr sz="1900" b="1" spc="-20" dirty="0">
                <a:solidFill>
                  <a:srgbClr val="7F6000"/>
                </a:solidFill>
                <a:latin typeface="Palatino Linotype"/>
                <a:cs typeface="Palatino Linotype"/>
              </a:rPr>
              <a:t>Drone</a:t>
            </a:r>
            <a:r>
              <a:rPr sz="1900" b="1" spc="-60" dirty="0">
                <a:solidFill>
                  <a:srgbClr val="7F6000"/>
                </a:solidFill>
                <a:latin typeface="Palatino Linotype"/>
                <a:cs typeface="Palatino Linotype"/>
              </a:rPr>
              <a:t> </a:t>
            </a:r>
            <a:r>
              <a:rPr sz="1900" b="1" spc="-10" dirty="0">
                <a:solidFill>
                  <a:srgbClr val="7F6000"/>
                </a:solidFill>
                <a:latin typeface="Palatino Linotype"/>
                <a:cs typeface="Palatino Linotype"/>
              </a:rPr>
              <a:t>Mapping, </a:t>
            </a:r>
            <a:r>
              <a:rPr sz="1900" b="1" dirty="0">
                <a:solidFill>
                  <a:srgbClr val="7F6000"/>
                </a:solidFill>
                <a:latin typeface="Palatino Linotype"/>
                <a:cs typeface="Palatino Linotype"/>
              </a:rPr>
              <a:t>Pix4D,</a:t>
            </a:r>
            <a:r>
              <a:rPr sz="1900" b="1" spc="-50" dirty="0">
                <a:solidFill>
                  <a:srgbClr val="7F6000"/>
                </a:solidFill>
                <a:latin typeface="Palatino Linotype"/>
                <a:cs typeface="Palatino Linotype"/>
              </a:rPr>
              <a:t> </a:t>
            </a:r>
            <a:r>
              <a:rPr sz="1900" b="1" spc="-10" dirty="0">
                <a:solidFill>
                  <a:srgbClr val="7F6000"/>
                </a:solidFill>
                <a:latin typeface="Palatino Linotype"/>
                <a:cs typeface="Palatino Linotype"/>
              </a:rPr>
              <a:t>Python</a:t>
            </a:r>
            <a:r>
              <a:rPr sz="1900" b="1" spc="-45" dirty="0">
                <a:solidFill>
                  <a:srgbClr val="7F6000"/>
                </a:solidFill>
                <a:latin typeface="Palatino Linotype"/>
                <a:cs typeface="Palatino Linotype"/>
              </a:rPr>
              <a:t> </a:t>
            </a:r>
            <a:r>
              <a:rPr sz="1900" b="1" spc="-10" dirty="0">
                <a:solidFill>
                  <a:srgbClr val="7F6000"/>
                </a:solidFill>
                <a:latin typeface="Palatino Linotype"/>
                <a:cs typeface="Palatino Linotype"/>
              </a:rPr>
              <a:t>Libraries</a:t>
            </a:r>
            <a:endParaRPr sz="1900">
              <a:latin typeface="Palatino Linotype"/>
              <a:cs typeface="Palatino Linotype"/>
            </a:endParaRPr>
          </a:p>
          <a:p>
            <a:pPr marL="319405" marR="5080" indent="-307340">
              <a:lnSpc>
                <a:spcPts val="2030"/>
              </a:lnSpc>
              <a:spcBef>
                <a:spcPts val="1090"/>
              </a:spcBef>
            </a:pPr>
            <a:r>
              <a:rPr sz="1700" b="1" spc="-85" dirty="0">
                <a:solidFill>
                  <a:srgbClr val="B45F06"/>
                </a:solidFill>
                <a:latin typeface="Palatino Linotype"/>
                <a:cs typeface="Palatino Linotype"/>
              </a:rPr>
              <a:t>OpenCV,</a:t>
            </a:r>
            <a:r>
              <a:rPr sz="1700" b="1" spc="-20" dirty="0">
                <a:solidFill>
                  <a:srgbClr val="B45F06"/>
                </a:solidFill>
                <a:latin typeface="Palatino Linotype"/>
                <a:cs typeface="Palatino Linotype"/>
              </a:rPr>
              <a:t> </a:t>
            </a:r>
            <a:r>
              <a:rPr sz="1700" b="1" spc="-100" dirty="0">
                <a:solidFill>
                  <a:srgbClr val="B45F06"/>
                </a:solidFill>
                <a:latin typeface="Palatino Linotype"/>
                <a:cs typeface="Palatino Linotype"/>
              </a:rPr>
              <a:t>K</a:t>
            </a:r>
            <a:r>
              <a:rPr sz="1700" b="1" spc="-20" dirty="0">
                <a:solidFill>
                  <a:srgbClr val="B45F06"/>
                </a:solidFill>
                <a:latin typeface="Palatino Linotype"/>
                <a:cs typeface="Palatino Linotype"/>
              </a:rPr>
              <a:t> </a:t>
            </a:r>
            <a:r>
              <a:rPr sz="1700" b="1" spc="-55" dirty="0">
                <a:solidFill>
                  <a:srgbClr val="B45F06"/>
                </a:solidFill>
                <a:latin typeface="Palatino Linotype"/>
                <a:cs typeface="Palatino Linotype"/>
              </a:rPr>
              <a:t>Means</a:t>
            </a:r>
            <a:r>
              <a:rPr sz="1700" b="1" spc="-20" dirty="0">
                <a:solidFill>
                  <a:srgbClr val="B45F06"/>
                </a:solidFill>
                <a:latin typeface="Palatino Linotype"/>
                <a:cs typeface="Palatino Linotype"/>
              </a:rPr>
              <a:t> </a:t>
            </a:r>
            <a:r>
              <a:rPr sz="1700" b="1" spc="-10" dirty="0">
                <a:solidFill>
                  <a:srgbClr val="B45F06"/>
                </a:solidFill>
                <a:latin typeface="Palatino Linotype"/>
                <a:cs typeface="Palatino Linotype"/>
              </a:rPr>
              <a:t>Clustering, </a:t>
            </a:r>
            <a:r>
              <a:rPr sz="1700" b="1" dirty="0">
                <a:solidFill>
                  <a:srgbClr val="B45F06"/>
                </a:solidFill>
                <a:latin typeface="Palatino Linotype"/>
                <a:cs typeface="Palatino Linotype"/>
              </a:rPr>
              <a:t>Rasterio,</a:t>
            </a:r>
            <a:r>
              <a:rPr sz="1700" b="1" spc="125" dirty="0">
                <a:solidFill>
                  <a:srgbClr val="B45F06"/>
                </a:solidFill>
                <a:latin typeface="Palatino Linotype"/>
                <a:cs typeface="Palatino Linotype"/>
              </a:rPr>
              <a:t> </a:t>
            </a:r>
            <a:r>
              <a:rPr sz="1700" b="1" spc="-20" dirty="0">
                <a:solidFill>
                  <a:srgbClr val="B45F06"/>
                </a:solidFill>
                <a:latin typeface="Palatino Linotype"/>
                <a:cs typeface="Palatino Linotype"/>
              </a:rPr>
              <a:t>Scikit-</a:t>
            </a:r>
            <a:r>
              <a:rPr sz="1700" b="1" spc="-10" dirty="0">
                <a:solidFill>
                  <a:srgbClr val="B45F06"/>
                </a:solidFill>
                <a:latin typeface="Palatino Linotype"/>
                <a:cs typeface="Palatino Linotype"/>
              </a:rPr>
              <a:t>Images</a:t>
            </a:r>
            <a:endParaRPr sz="170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59561" y="2359864"/>
            <a:ext cx="3515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BE9000"/>
                </a:solidFill>
                <a:latin typeface="Palatino Linotype"/>
                <a:cs typeface="Palatino Linotype"/>
              </a:rPr>
              <a:t>Geodata</a:t>
            </a:r>
            <a:r>
              <a:rPr sz="1800" b="1" spc="75" dirty="0">
                <a:solidFill>
                  <a:srgbClr val="BE9000"/>
                </a:solidFill>
                <a:latin typeface="Palatino Linotype"/>
                <a:cs typeface="Palatino Linotype"/>
              </a:rPr>
              <a:t> </a:t>
            </a:r>
            <a:r>
              <a:rPr sz="1800" b="1" dirty="0">
                <a:solidFill>
                  <a:srgbClr val="BE9000"/>
                </a:solidFill>
                <a:latin typeface="Palatino Linotype"/>
                <a:cs typeface="Palatino Linotype"/>
              </a:rPr>
              <a:t>Extraction,</a:t>
            </a:r>
            <a:r>
              <a:rPr sz="1800" b="1" spc="75" dirty="0">
                <a:solidFill>
                  <a:srgbClr val="BE9000"/>
                </a:solidFill>
                <a:latin typeface="Palatino Linotype"/>
                <a:cs typeface="Palatino Linotype"/>
              </a:rPr>
              <a:t> </a:t>
            </a:r>
            <a:r>
              <a:rPr sz="1800" b="1" dirty="0">
                <a:solidFill>
                  <a:srgbClr val="BE9000"/>
                </a:solidFill>
                <a:latin typeface="Palatino Linotype"/>
                <a:cs typeface="Palatino Linotype"/>
              </a:rPr>
              <a:t>Pit</a:t>
            </a:r>
            <a:r>
              <a:rPr sz="1800" b="1" spc="75" dirty="0">
                <a:solidFill>
                  <a:srgbClr val="BE9000"/>
                </a:solidFill>
                <a:latin typeface="Palatino Linotype"/>
                <a:cs typeface="Palatino Linotype"/>
              </a:rPr>
              <a:t> </a:t>
            </a:r>
            <a:r>
              <a:rPr sz="1800" b="1" spc="-10" dirty="0">
                <a:solidFill>
                  <a:srgbClr val="BE9000"/>
                </a:solidFill>
                <a:latin typeface="Palatino Linotype"/>
                <a:cs typeface="Palatino Linotype"/>
              </a:rPr>
              <a:t>Detection</a:t>
            </a:r>
            <a:endParaRPr sz="1800">
              <a:latin typeface="Palatino Linotype"/>
              <a:cs typeface="Palatino Linotyp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956578" y="3979794"/>
            <a:ext cx="2147570" cy="123189"/>
            <a:chOff x="2956578" y="3979794"/>
            <a:chExt cx="2147570" cy="123189"/>
          </a:xfrm>
        </p:grpSpPr>
        <p:sp>
          <p:nvSpPr>
            <p:cNvPr id="16" name="object 16"/>
            <p:cNvSpPr/>
            <p:nvPr/>
          </p:nvSpPr>
          <p:spPr>
            <a:xfrm>
              <a:off x="3064877" y="4041088"/>
              <a:ext cx="1931035" cy="0"/>
            </a:xfrm>
            <a:custGeom>
              <a:avLst/>
              <a:gdLst/>
              <a:ahLst/>
              <a:cxnLst/>
              <a:rect l="l" t="t" r="r" b="b"/>
              <a:pathLst>
                <a:path w="1931035">
                  <a:moveTo>
                    <a:pt x="0" y="0"/>
                  </a:moveTo>
                  <a:lnTo>
                    <a:pt x="1930801" y="0"/>
                  </a:lnTo>
                </a:path>
              </a:pathLst>
            </a:custGeom>
            <a:ln w="28574">
              <a:solidFill>
                <a:srgbClr val="9975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578" y="3979794"/>
              <a:ext cx="122586" cy="12258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1391" y="3979794"/>
              <a:ext cx="122586" cy="12258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044677" y="2605010"/>
            <a:ext cx="3372485" cy="191770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72720" algn="ctr">
              <a:lnSpc>
                <a:spcPct val="100000"/>
              </a:lnSpc>
              <a:spcBef>
                <a:spcPts val="345"/>
              </a:spcBef>
            </a:pPr>
            <a:r>
              <a:rPr sz="1800" b="1" dirty="0">
                <a:solidFill>
                  <a:srgbClr val="BE9000"/>
                </a:solidFill>
                <a:latin typeface="Palatino Linotype"/>
                <a:cs typeface="Palatino Linotype"/>
              </a:rPr>
              <a:t>and</a:t>
            </a:r>
            <a:r>
              <a:rPr sz="1800" b="1" spc="-75" dirty="0">
                <a:solidFill>
                  <a:srgbClr val="BE9000"/>
                </a:solidFill>
                <a:latin typeface="Palatino Linotype"/>
                <a:cs typeface="Palatino Linotype"/>
              </a:rPr>
              <a:t> </a:t>
            </a:r>
            <a:r>
              <a:rPr sz="1800" b="1" spc="-10" dirty="0">
                <a:solidFill>
                  <a:srgbClr val="BE9000"/>
                </a:solidFill>
                <a:latin typeface="Palatino Linotype"/>
                <a:cs typeface="Palatino Linotype"/>
              </a:rPr>
              <a:t>Indexing</a:t>
            </a:r>
            <a:endParaRPr sz="1800">
              <a:latin typeface="Palatino Linotype"/>
              <a:cs typeface="Palatino Linotype"/>
            </a:endParaRPr>
          </a:p>
          <a:p>
            <a:pPr marL="226695" marR="219075" algn="ctr">
              <a:lnSpc>
                <a:spcPct val="101600"/>
              </a:lnSpc>
              <a:spcBef>
                <a:spcPts val="185"/>
              </a:spcBef>
            </a:pPr>
            <a:r>
              <a:rPr sz="1600" b="1" spc="-155" dirty="0">
                <a:solidFill>
                  <a:srgbClr val="37761C"/>
                </a:solidFill>
                <a:latin typeface="Palatino Linotype"/>
                <a:cs typeface="Palatino Linotype"/>
              </a:rPr>
              <a:t>NDVI</a:t>
            </a:r>
            <a:r>
              <a:rPr sz="1600" b="1" spc="-25" dirty="0">
                <a:solidFill>
                  <a:srgbClr val="37761C"/>
                </a:solidFill>
                <a:latin typeface="Palatino Linotype"/>
                <a:cs typeface="Palatino Linotype"/>
              </a:rPr>
              <a:t> </a:t>
            </a:r>
            <a:r>
              <a:rPr sz="1600" b="1" spc="-35" dirty="0">
                <a:solidFill>
                  <a:srgbClr val="37761C"/>
                </a:solidFill>
                <a:latin typeface="Palatino Linotype"/>
                <a:cs typeface="Palatino Linotype"/>
              </a:rPr>
              <a:t>Sapling</a:t>
            </a:r>
            <a:r>
              <a:rPr sz="1600" b="1" spc="-20" dirty="0">
                <a:solidFill>
                  <a:srgbClr val="37761C"/>
                </a:solidFill>
                <a:latin typeface="Palatino Linotype"/>
                <a:cs typeface="Palatino Linotype"/>
              </a:rPr>
              <a:t> </a:t>
            </a:r>
            <a:r>
              <a:rPr sz="1600" b="1" dirty="0">
                <a:solidFill>
                  <a:srgbClr val="37761C"/>
                </a:solidFill>
                <a:latin typeface="Palatino Linotype"/>
                <a:cs typeface="Palatino Linotype"/>
              </a:rPr>
              <a:t>Detection,</a:t>
            </a:r>
            <a:r>
              <a:rPr sz="1600" b="1" spc="-25" dirty="0">
                <a:solidFill>
                  <a:srgbClr val="37761C"/>
                </a:solidFill>
                <a:latin typeface="Palatino Linotype"/>
                <a:cs typeface="Palatino Linotype"/>
              </a:rPr>
              <a:t> </a:t>
            </a:r>
            <a:r>
              <a:rPr sz="1600" b="1" spc="-10" dirty="0">
                <a:solidFill>
                  <a:srgbClr val="37761C"/>
                </a:solidFill>
                <a:latin typeface="Palatino Linotype"/>
                <a:cs typeface="Palatino Linotype"/>
              </a:rPr>
              <a:t>Health Estimation</a:t>
            </a:r>
            <a:endParaRPr sz="1600">
              <a:latin typeface="Palatino Linotype"/>
              <a:cs typeface="Palatino Linotype"/>
            </a:endParaRPr>
          </a:p>
          <a:p>
            <a:pPr marL="12700" marR="5080" algn="ctr">
              <a:lnSpc>
                <a:spcPts val="1950"/>
              </a:lnSpc>
              <a:spcBef>
                <a:spcPts val="60"/>
              </a:spcBef>
            </a:pPr>
            <a:r>
              <a:rPr sz="1600" b="1" spc="-50" dirty="0">
                <a:solidFill>
                  <a:srgbClr val="45818E"/>
                </a:solidFill>
                <a:latin typeface="Palatino Linotype"/>
                <a:cs typeface="Palatino Linotype"/>
              </a:rPr>
              <a:t>Mixed</a:t>
            </a:r>
            <a:r>
              <a:rPr sz="1600" b="1" spc="-25" dirty="0">
                <a:solidFill>
                  <a:srgbClr val="45818E"/>
                </a:solidFill>
                <a:latin typeface="Palatino Linotype"/>
                <a:cs typeface="Palatino Linotype"/>
              </a:rPr>
              <a:t> </a:t>
            </a:r>
            <a:r>
              <a:rPr sz="1600" b="1" dirty="0">
                <a:solidFill>
                  <a:srgbClr val="45818E"/>
                </a:solidFill>
                <a:latin typeface="Palatino Linotype"/>
                <a:cs typeface="Palatino Linotype"/>
              </a:rPr>
              <a:t>Precision</a:t>
            </a:r>
            <a:r>
              <a:rPr sz="1600" b="1" spc="-20" dirty="0">
                <a:solidFill>
                  <a:srgbClr val="45818E"/>
                </a:solidFill>
                <a:latin typeface="Palatino Linotype"/>
                <a:cs typeface="Palatino Linotype"/>
              </a:rPr>
              <a:t> </a:t>
            </a:r>
            <a:r>
              <a:rPr sz="1600" b="1" dirty="0">
                <a:solidFill>
                  <a:srgbClr val="45818E"/>
                </a:solidFill>
                <a:latin typeface="Palatino Linotype"/>
                <a:cs typeface="Palatino Linotype"/>
              </a:rPr>
              <a:t>evaluation</a:t>
            </a:r>
            <a:r>
              <a:rPr sz="1600" b="1" spc="-20" dirty="0">
                <a:solidFill>
                  <a:srgbClr val="45818E"/>
                </a:solidFill>
                <a:latin typeface="Palatino Linotype"/>
                <a:cs typeface="Palatino Linotype"/>
              </a:rPr>
              <a:t> </a:t>
            </a:r>
            <a:r>
              <a:rPr sz="1600" b="1" spc="60" dirty="0">
                <a:solidFill>
                  <a:srgbClr val="45818E"/>
                </a:solidFill>
                <a:latin typeface="Palatino Linotype"/>
                <a:cs typeface="Palatino Linotype"/>
              </a:rPr>
              <a:t>+</a:t>
            </a:r>
            <a:r>
              <a:rPr sz="1600" b="1" spc="-25" dirty="0">
                <a:solidFill>
                  <a:srgbClr val="45818E"/>
                </a:solidFill>
                <a:latin typeface="Palatino Linotype"/>
                <a:cs typeface="Palatino Linotype"/>
              </a:rPr>
              <a:t> </a:t>
            </a:r>
            <a:r>
              <a:rPr sz="1600" b="1" spc="-10" dirty="0">
                <a:solidFill>
                  <a:srgbClr val="45818E"/>
                </a:solidFill>
                <a:latin typeface="Palatino Linotype"/>
                <a:cs typeface="Palatino Linotype"/>
              </a:rPr>
              <a:t>Health Embeddings</a:t>
            </a:r>
            <a:endParaRPr sz="1600">
              <a:latin typeface="Palatino Linotype"/>
              <a:cs typeface="Palatino Linotype"/>
            </a:endParaRPr>
          </a:p>
          <a:p>
            <a:pPr marL="78740" marR="71120" algn="ctr">
              <a:lnSpc>
                <a:spcPct val="101600"/>
              </a:lnSpc>
              <a:spcBef>
                <a:spcPts val="545"/>
              </a:spcBef>
            </a:pPr>
            <a:r>
              <a:rPr sz="1600" b="1" spc="-25" dirty="0">
                <a:solidFill>
                  <a:srgbClr val="76A5AE"/>
                </a:solidFill>
                <a:latin typeface="Palatino Linotype"/>
                <a:cs typeface="Palatino Linotype"/>
              </a:rPr>
              <a:t>Survival</a:t>
            </a:r>
            <a:r>
              <a:rPr sz="1600" b="1" spc="-50" dirty="0">
                <a:solidFill>
                  <a:srgbClr val="76A5AE"/>
                </a:solidFill>
                <a:latin typeface="Palatino Linotype"/>
                <a:cs typeface="Palatino Linotype"/>
              </a:rPr>
              <a:t> </a:t>
            </a:r>
            <a:r>
              <a:rPr sz="1600" b="1" dirty="0">
                <a:solidFill>
                  <a:srgbClr val="76A5AE"/>
                </a:solidFill>
                <a:latin typeface="Palatino Linotype"/>
                <a:cs typeface="Palatino Linotype"/>
              </a:rPr>
              <a:t>Rate</a:t>
            </a:r>
            <a:r>
              <a:rPr sz="1600" b="1" spc="-45" dirty="0">
                <a:solidFill>
                  <a:srgbClr val="76A5AE"/>
                </a:solidFill>
                <a:latin typeface="Palatino Linotype"/>
                <a:cs typeface="Palatino Linotype"/>
              </a:rPr>
              <a:t> </a:t>
            </a:r>
            <a:r>
              <a:rPr sz="1600" b="1" dirty="0">
                <a:solidFill>
                  <a:srgbClr val="76A5AE"/>
                </a:solidFill>
                <a:latin typeface="Palatino Linotype"/>
                <a:cs typeface="Palatino Linotype"/>
              </a:rPr>
              <a:t>Calculation,</a:t>
            </a:r>
            <a:r>
              <a:rPr sz="1600" b="1" spc="-50" dirty="0">
                <a:solidFill>
                  <a:srgbClr val="76A5AE"/>
                </a:solidFill>
                <a:latin typeface="Palatino Linotype"/>
                <a:cs typeface="Palatino Linotype"/>
              </a:rPr>
              <a:t> </a:t>
            </a:r>
            <a:r>
              <a:rPr sz="1600" b="1" spc="-10" dirty="0">
                <a:solidFill>
                  <a:srgbClr val="76A5AE"/>
                </a:solidFill>
                <a:latin typeface="Palatino Linotype"/>
                <a:cs typeface="Palatino Linotype"/>
              </a:rPr>
              <a:t>Possible </a:t>
            </a:r>
            <a:r>
              <a:rPr sz="1600" b="1" dirty="0">
                <a:solidFill>
                  <a:srgbClr val="76A5AE"/>
                </a:solidFill>
                <a:latin typeface="Palatino Linotype"/>
                <a:cs typeface="Palatino Linotype"/>
              </a:rPr>
              <a:t>Factors</a:t>
            </a:r>
            <a:r>
              <a:rPr sz="1600" b="1" spc="75" dirty="0">
                <a:solidFill>
                  <a:srgbClr val="76A5AE"/>
                </a:solidFill>
                <a:latin typeface="Palatino Linotype"/>
                <a:cs typeface="Palatino Linotype"/>
              </a:rPr>
              <a:t> </a:t>
            </a:r>
            <a:r>
              <a:rPr sz="1600" b="1" spc="-30" dirty="0">
                <a:solidFill>
                  <a:srgbClr val="76A5AE"/>
                </a:solidFill>
                <a:latin typeface="Palatino Linotype"/>
                <a:cs typeface="Palatino Linotype"/>
              </a:rPr>
              <a:t>of</a:t>
            </a:r>
            <a:r>
              <a:rPr sz="1600" b="1" spc="75" dirty="0">
                <a:solidFill>
                  <a:srgbClr val="76A5AE"/>
                </a:solidFill>
                <a:latin typeface="Palatino Linotype"/>
                <a:cs typeface="Palatino Linotype"/>
              </a:rPr>
              <a:t> </a:t>
            </a:r>
            <a:r>
              <a:rPr sz="1600" b="1" spc="-20" dirty="0">
                <a:solidFill>
                  <a:srgbClr val="76A5AE"/>
                </a:solidFill>
                <a:latin typeface="Palatino Linotype"/>
                <a:cs typeface="Palatino Linotype"/>
              </a:rPr>
              <a:t>Death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40" dirty="0"/>
              <a:t>8</a:t>
            </a:fld>
            <a:endParaRPr spc="1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51199" y="1023700"/>
            <a:ext cx="4041775" cy="3096260"/>
            <a:chOff x="2551199" y="1023700"/>
            <a:chExt cx="4041775" cy="3096260"/>
          </a:xfrm>
        </p:grpSpPr>
        <p:sp>
          <p:nvSpPr>
            <p:cNvPr id="3" name="object 3"/>
            <p:cNvSpPr/>
            <p:nvPr/>
          </p:nvSpPr>
          <p:spPr>
            <a:xfrm>
              <a:off x="2551199" y="1023700"/>
              <a:ext cx="4041775" cy="3096260"/>
            </a:xfrm>
            <a:custGeom>
              <a:avLst/>
              <a:gdLst/>
              <a:ahLst/>
              <a:cxnLst/>
              <a:rect l="l" t="t" r="r" b="b"/>
              <a:pathLst>
                <a:path w="4041775" h="3096260">
                  <a:moveTo>
                    <a:pt x="4041599" y="3095999"/>
                  </a:moveTo>
                  <a:lnTo>
                    <a:pt x="0" y="3095999"/>
                  </a:lnTo>
                  <a:lnTo>
                    <a:pt x="0" y="0"/>
                  </a:lnTo>
                  <a:lnTo>
                    <a:pt x="4041599" y="0"/>
                  </a:lnTo>
                  <a:lnTo>
                    <a:pt x="4041599" y="3095999"/>
                  </a:lnTo>
                  <a:close/>
                </a:path>
              </a:pathLst>
            </a:custGeom>
            <a:solidFill>
              <a:srgbClr val="F4F6F0">
                <a:alpha val="871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4574" y="1116330"/>
              <a:ext cx="3840599" cy="12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574" y="4005580"/>
              <a:ext cx="3840599" cy="127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651090" y="1122680"/>
            <a:ext cx="3827779" cy="2889250"/>
          </a:xfrm>
          <a:prstGeom prst="rect">
            <a:avLst/>
          </a:prstGeom>
          <a:ln w="1303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2200">
              <a:latin typeface="Times New Roman"/>
              <a:cs typeface="Times New Roman"/>
            </a:endParaRPr>
          </a:p>
          <a:p>
            <a:pPr marL="269875" marR="247650" algn="ctr">
              <a:lnSpc>
                <a:spcPct val="113599"/>
              </a:lnSpc>
            </a:pPr>
            <a:r>
              <a:rPr sz="2200" b="1" i="1" spc="295" dirty="0">
                <a:solidFill>
                  <a:srgbClr val="997545"/>
                </a:solidFill>
                <a:latin typeface="Calibri"/>
                <a:cs typeface="Calibri"/>
              </a:rPr>
              <a:t>Step</a:t>
            </a:r>
            <a:r>
              <a:rPr sz="2200" b="1" i="1" spc="100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spc="-260" dirty="0">
                <a:solidFill>
                  <a:srgbClr val="997545"/>
                </a:solidFill>
                <a:latin typeface="Calibri"/>
                <a:cs typeface="Calibri"/>
              </a:rPr>
              <a:t>1</a:t>
            </a:r>
            <a:r>
              <a:rPr sz="2200" b="1" i="1" spc="125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dirty="0">
                <a:solidFill>
                  <a:srgbClr val="997545"/>
                </a:solidFill>
                <a:latin typeface="Calibri"/>
                <a:cs typeface="Calibri"/>
              </a:rPr>
              <a:t>:</a:t>
            </a:r>
            <a:r>
              <a:rPr sz="2200" b="1" i="1" spc="114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spc="280" dirty="0">
                <a:solidFill>
                  <a:srgbClr val="997545"/>
                </a:solidFill>
                <a:latin typeface="Calibri"/>
                <a:cs typeface="Calibri"/>
              </a:rPr>
              <a:t>Understanding the</a:t>
            </a:r>
            <a:r>
              <a:rPr sz="2200" b="1" i="1" spc="120" dirty="0">
                <a:solidFill>
                  <a:srgbClr val="997545"/>
                </a:solidFill>
                <a:latin typeface="Calibri"/>
                <a:cs typeface="Calibri"/>
              </a:rPr>
              <a:t> </a:t>
            </a:r>
            <a:r>
              <a:rPr sz="2200" b="1" i="1" spc="285" dirty="0">
                <a:solidFill>
                  <a:srgbClr val="997545"/>
                </a:solidFill>
                <a:latin typeface="Calibri"/>
                <a:cs typeface="Calibri"/>
              </a:rPr>
              <a:t>Dataset</a:t>
            </a:r>
            <a:endParaRPr sz="2200">
              <a:latin typeface="Calibri"/>
              <a:cs typeface="Calibri"/>
            </a:endParaRPr>
          </a:p>
          <a:p>
            <a:pPr marL="16510" algn="ctr">
              <a:lnSpc>
                <a:spcPct val="100000"/>
              </a:lnSpc>
              <a:spcBef>
                <a:spcPts val="2090"/>
              </a:spcBef>
            </a:pPr>
            <a:r>
              <a:rPr sz="1600" b="1" spc="-10" dirty="0">
                <a:solidFill>
                  <a:srgbClr val="025766"/>
                </a:solidFill>
                <a:latin typeface="Palatino Linotype"/>
                <a:cs typeface="Palatino Linotype"/>
              </a:rPr>
              <a:t>The</a:t>
            </a:r>
            <a:r>
              <a:rPr sz="1600" b="1" spc="-25" dirty="0">
                <a:solidFill>
                  <a:srgbClr val="025766"/>
                </a:solidFill>
                <a:latin typeface="Palatino Linotype"/>
                <a:cs typeface="Palatino Linotype"/>
              </a:rPr>
              <a:t> </a:t>
            </a:r>
            <a:r>
              <a:rPr sz="1600" b="1" dirty="0">
                <a:solidFill>
                  <a:srgbClr val="025766"/>
                </a:solidFill>
                <a:latin typeface="Palatino Linotype"/>
                <a:cs typeface="Palatino Linotype"/>
              </a:rPr>
              <a:t>main</a:t>
            </a:r>
            <a:r>
              <a:rPr sz="1600" b="1" spc="-20" dirty="0">
                <a:solidFill>
                  <a:srgbClr val="025766"/>
                </a:solidFill>
                <a:latin typeface="Palatino Linotype"/>
                <a:cs typeface="Palatino Linotype"/>
              </a:rPr>
              <a:t> </a:t>
            </a:r>
            <a:r>
              <a:rPr sz="1600" b="1" spc="-10" dirty="0">
                <a:solidFill>
                  <a:srgbClr val="025766"/>
                </a:solidFill>
                <a:latin typeface="Palatino Linotype"/>
                <a:cs typeface="Palatino Linotype"/>
              </a:rPr>
              <a:t>challenge</a:t>
            </a:r>
            <a:r>
              <a:rPr sz="1600" b="1" spc="-145" dirty="0">
                <a:solidFill>
                  <a:srgbClr val="025766"/>
                </a:solidFill>
                <a:latin typeface="Palatino Linotype"/>
                <a:cs typeface="Palatino Linotype"/>
              </a:rPr>
              <a:t> </a:t>
            </a:r>
            <a:r>
              <a:rPr sz="1600" b="1" spc="-105" dirty="0">
                <a:solidFill>
                  <a:srgbClr val="025766"/>
                </a:solidFill>
                <a:latin typeface="Palatino Linotype"/>
                <a:cs typeface="Palatino Linotype"/>
              </a:rPr>
              <a:t>we</a:t>
            </a:r>
            <a:r>
              <a:rPr sz="1600" b="1" spc="-20" dirty="0">
                <a:solidFill>
                  <a:srgbClr val="025766"/>
                </a:solidFill>
                <a:latin typeface="Palatino Linotype"/>
                <a:cs typeface="Palatino Linotype"/>
              </a:rPr>
              <a:t> </a:t>
            </a:r>
            <a:r>
              <a:rPr sz="1600" b="1" spc="-10" dirty="0">
                <a:solidFill>
                  <a:srgbClr val="025766"/>
                </a:solidFill>
                <a:latin typeface="Palatino Linotype"/>
                <a:cs typeface="Palatino Linotype"/>
              </a:rPr>
              <a:t>faced.</a:t>
            </a:r>
            <a:endParaRPr sz="1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1184</Words>
  <Application>Microsoft Office PowerPoint</Application>
  <PresentationFormat>On-screen Show (16:9)</PresentationFormat>
  <Paragraphs>237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Courier New</vt:lpstr>
      <vt:lpstr>Georgia</vt:lpstr>
      <vt:lpstr>Palatino Linotype</vt:lpstr>
      <vt:lpstr>Times New Roman</vt:lpstr>
      <vt:lpstr>Office Theme</vt:lpstr>
      <vt:lpstr>Green AI Challenge</vt:lpstr>
      <vt:lpstr>PowerPoint Presentation</vt:lpstr>
      <vt:lpstr>PowerPoint Presentation</vt:lpstr>
      <vt:lpstr>Problem Statement: Using ML/AI to compare drone images of an afforestation patch and point out casualties.</vt:lpstr>
      <vt:lpstr>Post OP 1</vt:lpstr>
      <vt:lpstr>Post OP2</vt:lpstr>
      <vt:lpstr>Post OP3</vt:lpstr>
      <vt:lpstr>Pipeline for the Project</vt:lpstr>
      <vt:lpstr>PowerPoint Presentation</vt:lpstr>
      <vt:lpstr>FlowChart of Data-Exploration</vt:lpstr>
      <vt:lpstr>PowerPoint Presentation</vt:lpstr>
      <vt:lpstr>Software toolkits used for Data Exploration</vt:lpstr>
      <vt:lpstr>PowerPoint Presentation</vt:lpstr>
      <vt:lpstr>Drone Mapping and Image Analysis Using ODM</vt:lpstr>
      <vt:lpstr>Cons :--</vt:lpstr>
      <vt:lpstr>PowerPoint Presentation</vt:lpstr>
      <vt:lpstr>PowerPoint Presentation</vt:lpstr>
      <vt:lpstr>PowerPoint Presentation</vt:lpstr>
      <vt:lpstr>K-Means Clustering for Region of Interest Detection</vt:lpstr>
      <vt:lpstr>PowerPoint Presentation</vt:lpstr>
      <vt:lpstr>PowerPoint Presentation</vt:lpstr>
      <vt:lpstr>Color Band Extraction</vt:lpstr>
      <vt:lpstr>Pit Detection Algorithm</vt:lpstr>
      <vt:lpstr>Naive Green Check along with ConvMixer / NDVI Fusion:</vt:lpstr>
      <vt:lpstr>PowerPoint Presentation</vt:lpstr>
      <vt:lpstr>PowerPoint Presentation</vt:lpstr>
      <vt:lpstr>PowerPoint Presentation</vt:lpstr>
      <vt:lpstr>PowerPoint Presentation</vt:lpstr>
      <vt:lpstr>Normalized Difference Vegetation Index (NDVI)</vt:lpstr>
      <vt:lpstr>NDVI Formula: NDVI = (NIR+Red) / (NIR−Red)</vt:lpstr>
      <vt:lpstr>Complete Pipeline of the Model Architecture</vt:lpstr>
      <vt:lpstr>Stage 2 and Stage 3 Results</vt:lpstr>
      <vt:lpstr>Stage 4 Results</vt:lpstr>
      <vt:lpstr>Stage 5 Results</vt:lpstr>
      <vt:lpstr>Final Results</vt:lpstr>
      <vt:lpstr>PowerPoint Presentation</vt:lpstr>
      <vt:lpstr>Project Timeline</vt:lpstr>
      <vt:lpstr>SWOT ANALYSIS</vt:lpstr>
      <vt:lpstr>42,538,764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AI PPT</dc:title>
  <cp:lastModifiedBy>SANJU DE</cp:lastModifiedBy>
  <cp:revision>1</cp:revision>
  <dcterms:created xsi:type="dcterms:W3CDTF">2025-01-22T18:18:58Z</dcterms:created>
  <dcterms:modified xsi:type="dcterms:W3CDTF">2025-01-22T18:22:26Z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